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26"/>
  </p:notesMasterIdLst>
  <p:handoutMasterIdLst>
    <p:handoutMasterId r:id="rId27"/>
  </p:handoutMasterIdLst>
  <p:sldIdLst>
    <p:sldId id="451" r:id="rId2"/>
    <p:sldId id="447" r:id="rId3"/>
    <p:sldId id="448" r:id="rId4"/>
    <p:sldId id="449" r:id="rId5"/>
    <p:sldId id="436" r:id="rId6"/>
    <p:sldId id="429" r:id="rId7"/>
    <p:sldId id="431" r:id="rId8"/>
    <p:sldId id="433" r:id="rId9"/>
    <p:sldId id="434" r:id="rId10"/>
    <p:sldId id="439" r:id="rId11"/>
    <p:sldId id="440" r:id="rId12"/>
    <p:sldId id="438" r:id="rId13"/>
    <p:sldId id="446" r:id="rId14"/>
    <p:sldId id="450" r:id="rId15"/>
    <p:sldId id="437" r:id="rId16"/>
    <p:sldId id="441" r:id="rId17"/>
    <p:sldId id="442" r:id="rId18"/>
    <p:sldId id="443" r:id="rId19"/>
    <p:sldId id="444" r:id="rId20"/>
    <p:sldId id="445" r:id="rId21"/>
    <p:sldId id="428" r:id="rId22"/>
    <p:sldId id="424" r:id="rId23"/>
    <p:sldId id="425" r:id="rId24"/>
    <p:sldId id="427" r:id="rId25"/>
  </p:sldIdLst>
  <p:sldSz cx="12192000" cy="6858000"/>
  <p:notesSz cx="6858000" cy="9144000"/>
  <p:embeddedFontLst>
    <p:embeddedFont>
      <p:font typeface="NanumGothic" panose="020D0604000000000000" pitchFamily="34" charset="-127"/>
      <p:regular r:id="rId28"/>
      <p:bold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BM JUA OTF" panose="02020603020101020101" pitchFamily="18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ADC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95497"/>
  </p:normalViewPr>
  <p:slideViewPr>
    <p:cSldViewPr snapToGrid="0">
      <p:cViewPr varScale="1">
        <p:scale>
          <a:sx n="143" d="100"/>
          <a:sy n="143" d="100"/>
        </p:scale>
        <p:origin x="87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2022. 12. 20.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01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9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34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2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에러 값 범위가 줄어드는 이유는 </a:t>
            </a:r>
            <a:r>
              <a:rPr kumimoji="1" lang="ko-KR" altLang="en-US" dirty="0" err="1"/>
              <a:t>모듈러가</a:t>
            </a:r>
            <a:r>
              <a:rPr kumimoji="1" lang="ko-KR" altLang="en-US" dirty="0"/>
              <a:t> 바뀌어서 그렇고 메시지에는 영향 없는 이유는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범위 내에서는 안 바뀌기 때문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에러는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범위 외의 값이니까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27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제곱이 곱해질 수도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그냥 스케일링 </a:t>
            </a:r>
            <a:r>
              <a:rPr kumimoji="1" lang="ko-KR" altLang="en-US" dirty="0" err="1"/>
              <a:t>팩터만</a:t>
            </a:r>
            <a:r>
              <a:rPr kumimoji="1" lang="ko-KR" altLang="en-US" dirty="0"/>
              <a:t> 곱해질 수도 있고</a:t>
            </a:r>
            <a:r>
              <a:rPr kumimoji="1" lang="en-US" altLang="ko-KR" dirty="0"/>
              <a:t>.. </a:t>
            </a:r>
            <a:r>
              <a:rPr kumimoji="1" lang="ko-KR" altLang="en-US" dirty="0"/>
              <a:t>메시지에 곱해진 스케일링 </a:t>
            </a:r>
            <a:r>
              <a:rPr kumimoji="1" lang="ko-KR" altLang="en-US" dirty="0" err="1"/>
              <a:t>팩터의</a:t>
            </a:r>
            <a:r>
              <a:rPr kumimoji="1" lang="ko-KR" altLang="en-US" dirty="0"/>
              <a:t> 값이 다름</a:t>
            </a:r>
            <a:r>
              <a:rPr kumimoji="1" lang="en-US" altLang="ko-KR" dirty="0"/>
              <a:t> -&gt; </a:t>
            </a:r>
            <a:r>
              <a:rPr kumimoji="1" lang="ko-KR" altLang="en-US" dirty="0" err="1"/>
              <a:t>리스케일</a:t>
            </a:r>
            <a:r>
              <a:rPr kumimoji="1" lang="ko-KR" altLang="en-US" dirty="0"/>
              <a:t>  필요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리스케일은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리프레시랑</a:t>
            </a:r>
            <a:r>
              <a:rPr kumimoji="1" lang="ko-KR" altLang="en-US" dirty="0"/>
              <a:t> 비슷한 것 </a:t>
            </a:r>
            <a:r>
              <a:rPr kumimoji="1" lang="en-US" altLang="ko-KR" dirty="0"/>
              <a:t>(CKKS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리스케일은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BGV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modswitch</a:t>
            </a:r>
            <a:r>
              <a:rPr kumimoji="1" lang="ko-KR" altLang="en-US" dirty="0"/>
              <a:t>와 유사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4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2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7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71.png"/><Relationship Id="rId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181DB-3D0D-6F3F-AE13-25ABB64D2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동형암호</a:t>
            </a:r>
            <a:b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블록체인</a:t>
            </a: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49088F-EB4A-1AF6-0F9B-51744328B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youtu.be</a:t>
            </a:r>
            <a:r>
              <a:rPr kumimoji="1" lang="en" altLang="ko-KR" dirty="0"/>
              <a:t>/o8QI0ayuEwk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6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BGV – Evaluation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연산 대상인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 암호문은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파트로 구성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6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ko-KR" sz="1600" b="0" i="0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덧셈 동형 연산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대한 암호문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개에 대한 덧셈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대한 암호문 형태로 변환됨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동형 연산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Ring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에서의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텐서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곱이 수행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연산 후에는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암호문이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3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파트로 구성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곱셈을 할수록 항이 늘어나고 에러 범위가 커짐</a:t>
                </a:r>
                <a:endParaRPr kumimoji="1" lang="en-US" altLang="ko-KR" sz="1600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kumimoji="1" lang="en-US" altLang="ko-KR" sz="1600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    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̂"/>
                        <m:ctrlP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d>
                      <m:dPr>
                        <m:ctrlP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ko-KR" sz="16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ko-KR" sz="16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e>
                    </m:d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1600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2</m:t>
                    </m:r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kumimoji="1" lang="en-US" altLang="ko-KR" sz="16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kumimoji="1" lang="en-US" altLang="ko-KR" sz="16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2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 :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𝑡</m:t>
                    </m:r>
                    <m:r>
                      <a:rPr kumimoji="1" lang="en-US" altLang="ko-KR" sz="1600" i="1" baseline="3000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2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이상까지 에러 전파</a:t>
                </a:r>
                <a:endParaRPr kumimoji="1" lang="en-US" altLang="ko-KR" sz="1600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이를 줄이기 위한 과정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(Refresh)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필요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4">
                <a:extLst>
                  <a:ext uri="{FF2B5EF4-FFF2-40B4-BE49-F238E27FC236}">
                    <a16:creationId xmlns:a16="http://schemas.microsoft.com/office/drawing/2014/main" id="{A9585709-E200-82C6-1F24-7FBF6A77E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052192"/>
                  </p:ext>
                </p:extLst>
              </p:nvPr>
            </p:nvGraphicFramePr>
            <p:xfrm>
              <a:off x="3146431" y="5520055"/>
              <a:ext cx="64636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74301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1550106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1039247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4">
                <a:extLst>
                  <a:ext uri="{FF2B5EF4-FFF2-40B4-BE49-F238E27FC236}">
                    <a16:creationId xmlns:a16="http://schemas.microsoft.com/office/drawing/2014/main" id="{A9585709-E200-82C6-1F24-7FBF6A77E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052192"/>
                  </p:ext>
                </p:extLst>
              </p:nvPr>
            </p:nvGraphicFramePr>
            <p:xfrm>
              <a:off x="3146431" y="5520055"/>
              <a:ext cx="64636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74301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1550106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1039247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521951" t="-3333" r="-1220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463D8C-7F21-F3C2-1031-EE9D1835E36C}"/>
              </a:ext>
            </a:extLst>
          </p:cNvPr>
          <p:cNvSpPr txBox="1"/>
          <p:nvPr/>
        </p:nvSpPr>
        <p:spPr>
          <a:xfrm>
            <a:off x="8632832" y="5144916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payload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E132C-75DD-974F-E75A-4D82110677F6}"/>
              </a:ext>
            </a:extLst>
          </p:cNvPr>
          <p:cNvSpPr txBox="1"/>
          <p:nvPr/>
        </p:nvSpPr>
        <p:spPr>
          <a:xfrm>
            <a:off x="7328391" y="5144916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noise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BD61F-1EDE-B82F-F577-96CE9A2682D0}"/>
              </a:ext>
            </a:extLst>
          </p:cNvPr>
          <p:cNvSpPr txBox="1"/>
          <p:nvPr/>
        </p:nvSpPr>
        <p:spPr>
          <a:xfrm>
            <a:off x="2676545" y="5144916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MSB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0F6CB-B11C-C08F-D844-8328680E097A}"/>
                  </a:ext>
                </a:extLst>
              </p:cNvPr>
              <p:cNvSpPr txBox="1"/>
              <p:nvPr/>
            </p:nvSpPr>
            <p:spPr>
              <a:xfrm>
                <a:off x="8050294" y="6012285"/>
                <a:ext cx="906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R" sz="16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ko-KR" altLang="en-US" sz="1600" baseline="30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0F6CB-B11C-C08F-D844-8328680E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294" y="6012285"/>
                <a:ext cx="9066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26969D-66F4-FEE9-0AB6-CCA93BFA2F16}"/>
                  </a:ext>
                </a:extLst>
              </p:cNvPr>
              <p:cNvSpPr txBox="1"/>
              <p:nvPr/>
            </p:nvSpPr>
            <p:spPr>
              <a:xfrm>
                <a:off x="5941291" y="6407998"/>
                <a:ext cx="906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26969D-66F4-FEE9-0AB6-CCA93BFA2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91" y="6407998"/>
                <a:ext cx="90665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682CED84-6679-9D78-B1B2-3540EB434628}"/>
              </a:ext>
            </a:extLst>
          </p:cNvPr>
          <p:cNvSpPr/>
          <p:nvPr/>
        </p:nvSpPr>
        <p:spPr>
          <a:xfrm rot="16200000">
            <a:off x="8406788" y="4892299"/>
            <a:ext cx="193664" cy="21908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중괄호[L] 12">
            <a:extLst>
              <a:ext uri="{FF2B5EF4-FFF2-40B4-BE49-F238E27FC236}">
                <a16:creationId xmlns:a16="http://schemas.microsoft.com/office/drawing/2014/main" id="{E44D85AE-6690-F470-21FE-543D6A7634A5}"/>
              </a:ext>
            </a:extLst>
          </p:cNvPr>
          <p:cNvSpPr/>
          <p:nvPr/>
        </p:nvSpPr>
        <p:spPr>
          <a:xfrm rot="16200000">
            <a:off x="6270388" y="3119012"/>
            <a:ext cx="193664" cy="646365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5A3B60B-C38D-2E48-6E3D-BDDF961A1E8C}"/>
              </a:ext>
            </a:extLst>
          </p:cNvPr>
          <p:cNvCxnSpPr>
            <a:cxnSpLocks/>
          </p:cNvCxnSpPr>
          <p:nvPr/>
        </p:nvCxnSpPr>
        <p:spPr>
          <a:xfrm>
            <a:off x="7408192" y="5520055"/>
            <a:ext cx="0" cy="37083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BGV – Refresh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연산을 반복할 경우 에러가 증가하여 동형 연산을 수행할 수 없는 상황이 발생</a:t>
                </a:r>
                <a:endParaRPr kumimoji="1" lang="en-US" altLang="ko-KR" sz="16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Relinearization</a:t>
                </a: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시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암호문의 항이 늘어나는 문제에 대한 해결 방법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𝐸𝐾</m:t>
                    </m:r>
                  </m:oMath>
                </a14:m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사용해서 암호문의 항을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개에서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개로 줄임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latin typeface="Cambria Math" panose="02040503050406030204" pitchFamily="18" charset="0"/>
                      </a:rPr>
                      <m:t>𝑬𝑲</m:t>
                    </m:r>
                    <m:r>
                      <a:rPr kumimoji="1" lang="en-US" altLang="ko-KR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ko-KR" altLang="en-US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m:t>에는 비밀키 </m:t>
                    </m:r>
                    <m:r>
                      <m:rPr>
                        <m:nor/>
                      </m:rPr>
                      <a:rPr kumimoji="1"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m:t>(</m:t>
                    </m:r>
                    <m:r>
                      <a:rPr kumimoji="1" lang="en-US" altLang="ko-KR" sz="1600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m:rPr>
                        <m:nor/>
                      </m:rPr>
                      <a:rPr kumimoji="1" lang="en-US" altLang="ko-KR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m:t>)</m:t>
                    </m:r>
                    <m:r>
                      <m:rPr>
                        <m:nor/>
                      </m:rPr>
                      <a:rPr kumimoji="1" lang="ko-KR" altLang="en-US" sz="16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m:t>가 사용</m:t>
                    </m:r>
                  </m:oMath>
                </a14:m>
                <a:endParaRPr kumimoji="1" lang="en-US" altLang="ko-KR" sz="1600" b="1" dirty="0">
                  <a:latin typeface="NanumGothic" panose="020D0604000000000000" pitchFamily="34" charset="-127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𝐸𝐾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𝐸𝐾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𝐸𝐾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ko-KR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kumimoji="1" lang="en-US" altLang="ko-KR" sz="16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암호문의 각 항</a:t>
                </a:r>
                <a:endParaRPr kumimoji="1" lang="en-US" altLang="ko-KR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𝐸𝐾</m:t>
                        </m:r>
                        <m:r>
                          <a:rPr kumimoji="1" lang="en-US" altLang="ko-KR" sz="16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en-US" altLang="ko-KR" sz="16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𝑞</m:t>
                    </m:r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acc>
                      <m:accPr>
                        <m:chr m:val="̂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𝐸𝐾</m:t>
                        </m:r>
                        <m:r>
                          <a:rPr kumimoji="1" lang="en-US" altLang="ko-KR" sz="1600" b="0" i="1" baseline="-2500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en-US" altLang="ko-KR" sz="1600" i="1" baseline="-25000">
                        <a:latin typeface="Cambria Math" panose="02040503050406030204" pitchFamily="18" charset="0"/>
                        <a:sym typeface="Wingdings" pitchFamily="2" charset="2"/>
                      </a:rPr>
                      <m:t>𝑞</m:t>
                    </m:r>
                  </m:oMath>
                </a14:m>
                <a:br>
                  <a:rPr kumimoji="1" lang="en-US" altLang="ko-KR" sz="1600" baseline="-25000" dirty="0">
                    <a:latin typeface="NanumGothic" panose="020D0604000000000000" pitchFamily="34" charset="-127"/>
                    <a:sym typeface="Wingdings" pitchFamily="2" charset="2"/>
                  </a:rPr>
                </a:b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ko-KR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sup>
                        <m:r>
                          <a:rPr kumimoji="1" lang="en-US" altLang="ko-KR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ko-KR" altLang="en-US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𝑬𝑲</m:t>
                    </m:r>
                  </m:oMath>
                </a14:m>
                <a:r>
                  <a:rPr kumimoji="1" lang="ko-KR" altLang="en-US" sz="1600" b="1" dirty="0" err="1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곱하여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2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개의 항으로 변환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Modswitch</a:t>
                </a:r>
              </a:p>
              <a:p>
                <a:pPr lvl="1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시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에러 값이 지수승으로 증가하는 문제에 대한 해결 방법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Modulus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𝑞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상의 암호문을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modulus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𝒒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’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 표현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Modulus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변경하더라도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같은 값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을 표현하도록 함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𝒒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’</m:t>
                    </m:r>
                    <m: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&lt;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𝒒</m:t>
                    </m:r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𝒒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≡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𝒒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’ 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𝒎𝒐𝒅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b="1" i="1" dirty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𝒕</m:t>
                    </m:r>
                  </m:oMath>
                </a14:m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이로 인해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에러 값의 범위를 줄이지만 연산 결과에는 영향 없음</a:t>
                </a:r>
                <a:endParaRPr kumimoji="1" lang="en-US" altLang="ko-KR" sz="12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이때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𝑞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’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의 값을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계층적으로 줄여서 여러 번의 곱셈 연산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을 수행할 수 있도록 함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원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본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와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동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일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&gt;…&gt;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sz="16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ko-KR" sz="12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총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  <a:sym typeface="Wingdings" pitchFamily="2" charset="2"/>
                      </a:rPr>
                      <m:t>𝐿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번만큼의 곱셈 가능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endParaRPr kumimoji="1" lang="en-US" altLang="ko-KR" sz="160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3" t="-75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EE7DFB86-9B48-103D-4E91-7966AEE2DB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64334"/>
                  </p:ext>
                </p:extLst>
              </p:nvPr>
            </p:nvGraphicFramePr>
            <p:xfrm>
              <a:off x="8013469" y="5733686"/>
              <a:ext cx="403167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6426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787273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727973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kumimoji="1" lang="en-US" altLang="ko-KR" sz="16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kumimoji="1" lang="en-US" altLang="ko-KR" sz="16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EE7DFB86-9B48-103D-4E91-7966AEE2DB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64334"/>
                  </p:ext>
                </p:extLst>
              </p:nvPr>
            </p:nvGraphicFramePr>
            <p:xfrm>
              <a:off x="8013469" y="5733686"/>
              <a:ext cx="403167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16426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787273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727973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50000" t="-3333" r="-1724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4861C4-ECF4-8A96-7921-4C303E4A4C9A}"/>
                  </a:ext>
                </a:extLst>
              </p:cNvPr>
              <p:cNvSpPr txBox="1"/>
              <p:nvPr/>
            </p:nvSpPr>
            <p:spPr>
              <a:xfrm>
                <a:off x="11397594" y="5301990"/>
                <a:ext cx="635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4861C4-ECF4-8A96-7921-4C303E4A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594" y="5301990"/>
                <a:ext cx="6350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C81F8-4EDC-5E0A-7423-92144FEC2E8C}"/>
                  </a:ext>
                </a:extLst>
              </p:cNvPr>
              <p:cNvSpPr txBox="1"/>
              <p:nvPr/>
            </p:nvSpPr>
            <p:spPr>
              <a:xfrm>
                <a:off x="9603714" y="4963436"/>
                <a:ext cx="906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C81F8-4EDC-5E0A-7423-92144FEC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714" y="4963436"/>
                <a:ext cx="906651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201A5070-11F0-6E66-B7A4-BC2D088D3C69}"/>
              </a:ext>
            </a:extLst>
          </p:cNvPr>
          <p:cNvSpPr/>
          <p:nvPr/>
        </p:nvSpPr>
        <p:spPr>
          <a:xfrm rot="16200000" flipH="1">
            <a:off x="11601897" y="5274545"/>
            <a:ext cx="144180" cy="72024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D5FA2B6A-4C29-A511-A810-6BC8F1B70E10}"/>
              </a:ext>
            </a:extLst>
          </p:cNvPr>
          <p:cNvSpPr/>
          <p:nvPr/>
        </p:nvSpPr>
        <p:spPr>
          <a:xfrm rot="16200000" flipH="1">
            <a:off x="9900644" y="3376192"/>
            <a:ext cx="246289" cy="402063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4">
                <a:extLst>
                  <a:ext uri="{FF2B5EF4-FFF2-40B4-BE49-F238E27FC236}">
                    <a16:creationId xmlns:a16="http://schemas.microsoft.com/office/drawing/2014/main" id="{86352162-969C-77D6-33DB-A29DD31D3A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945539"/>
                  </p:ext>
                </p:extLst>
              </p:nvPr>
            </p:nvGraphicFramePr>
            <p:xfrm>
              <a:off x="8390218" y="6279413"/>
              <a:ext cx="3642467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70884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543610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727973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kumimoji="1" lang="en-US" altLang="ko-KR" sz="16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kumimoji="1" lang="en-US" altLang="ko-KR" sz="16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4">
                <a:extLst>
                  <a:ext uri="{FF2B5EF4-FFF2-40B4-BE49-F238E27FC236}">
                    <a16:creationId xmlns:a16="http://schemas.microsoft.com/office/drawing/2014/main" id="{86352162-969C-77D6-33DB-A29DD31D3A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945539"/>
                  </p:ext>
                </p:extLst>
              </p:nvPr>
            </p:nvGraphicFramePr>
            <p:xfrm>
              <a:off x="8390218" y="6279413"/>
              <a:ext cx="3642467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70884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543610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727973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396552" t="-6667" r="-1724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163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 err="1">
                <a:latin typeface="+mj-ea"/>
              </a:rPr>
              <a:t>Brakerski</a:t>
            </a:r>
            <a:r>
              <a:rPr kumimoji="1" lang="en-US" altLang="ko-KR" sz="3600" dirty="0">
                <a:latin typeface="+mj-ea"/>
              </a:rPr>
              <a:t>/Fan-</a:t>
            </a:r>
            <a:r>
              <a:rPr kumimoji="1" lang="en-US" altLang="ko-KR" sz="3600" dirty="0" err="1">
                <a:latin typeface="+mj-ea"/>
              </a:rPr>
              <a:t>Vercauteren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dirty="0"/>
              <a:t>BFV)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0345506" cy="50577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BFV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BGV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유사하지만 암호화 과정의 구조가 다름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Scaling factor</a:t>
                </a:r>
                <a:r>
                  <a:rPr kumimoji="1" lang="ko-KR" altLang="en-US" sz="1600" b="1" dirty="0" err="1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곱하여 </a:t>
                </a:r>
                <a:r>
                  <a:rPr kumimoji="1" lang="ko-KR" altLang="en-US" sz="1600" b="1" dirty="0" err="1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평문의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위치를 조절</a:t>
                </a:r>
                <a:endParaRPr kumimoji="1" lang="en-US" altLang="ko-KR" sz="16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에러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메시지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𝑴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</a:t>
                </a:r>
                <a:r>
                  <a:rPr kumimoji="1" lang="ko-KR" altLang="en-US" sz="1600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떨어져 있도록 하는 과정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복호화 과정 유사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(Modulus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상에서의 메시지 얻어냄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덧셈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(BGV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유사</a:t>
                </a:r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곱셈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Scaling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과정이 있었기 때문에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가 곱해지는 것 외에는 동일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BGV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마찬가지로 에러가 증가함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3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이로 인해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Noise budget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다 소모하여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메시지를 훼손시킬 수 있음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marL="1371600" lvl="3" indent="0">
                  <a:buNone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Refresh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과정 필요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(Relinearization)</a:t>
                </a:r>
                <a:endPara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11163" y="1152525"/>
                <a:ext cx="10345506" cy="5057775"/>
              </a:xfrm>
              <a:blipFill>
                <a:blip r:embed="rId3"/>
                <a:stretch>
                  <a:fillRect l="-368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A0425F-C421-8917-0FA7-F20A79785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5609916"/>
                  </p:ext>
                </p:extLst>
              </p:nvPr>
            </p:nvGraphicFramePr>
            <p:xfrm>
              <a:off x="7941804" y="2108049"/>
              <a:ext cx="36883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6793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2498508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593020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A0425F-C421-8917-0FA7-F20A79785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5609916"/>
                  </p:ext>
                </p:extLst>
              </p:nvPr>
            </p:nvGraphicFramePr>
            <p:xfrm>
              <a:off x="7941804" y="2108049"/>
              <a:ext cx="36883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6793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2498508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593020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128" t="-3226" r="-521277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FDFB199-1C35-07AC-E9C0-EED510872C77}"/>
              </a:ext>
            </a:extLst>
          </p:cNvPr>
          <p:cNvSpPr txBox="1"/>
          <p:nvPr/>
        </p:nvSpPr>
        <p:spPr>
          <a:xfrm>
            <a:off x="7770408" y="1732910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payload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26B5D-ABE9-773E-116F-CFFE296D0DD5}"/>
              </a:ext>
            </a:extLst>
          </p:cNvPr>
          <p:cNvSpPr txBox="1"/>
          <p:nvPr/>
        </p:nvSpPr>
        <p:spPr>
          <a:xfrm>
            <a:off x="10873429" y="1732910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noise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3CE75-BF95-A49E-B359-7B9AEAB6D487}"/>
              </a:ext>
            </a:extLst>
          </p:cNvPr>
          <p:cNvSpPr txBox="1"/>
          <p:nvPr/>
        </p:nvSpPr>
        <p:spPr>
          <a:xfrm>
            <a:off x="7144917" y="2128171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MSB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894D2E-D8DC-3378-982E-08B08C19653D}"/>
                  </a:ext>
                </a:extLst>
              </p:cNvPr>
              <p:cNvSpPr txBox="1"/>
              <p:nvPr/>
            </p:nvSpPr>
            <p:spPr>
              <a:xfrm>
                <a:off x="8034796" y="2600279"/>
                <a:ext cx="5173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894D2E-D8DC-3378-982E-08B08C196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796" y="2600279"/>
                <a:ext cx="51735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426A74-CB4B-5BF5-22D7-0157893A42C9}"/>
                  </a:ext>
                </a:extLst>
              </p:cNvPr>
              <p:cNvSpPr txBox="1"/>
              <p:nvPr/>
            </p:nvSpPr>
            <p:spPr>
              <a:xfrm>
                <a:off x="9547246" y="2995992"/>
                <a:ext cx="5173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426A74-CB4B-5BF5-22D7-0157893A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246" y="2995992"/>
                <a:ext cx="517358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B7D79B4B-0F96-832B-EB6C-49E9491AD30D}"/>
              </a:ext>
            </a:extLst>
          </p:cNvPr>
          <p:cNvSpPr/>
          <p:nvPr/>
        </p:nvSpPr>
        <p:spPr>
          <a:xfrm rot="16200000">
            <a:off x="8138333" y="2282360"/>
            <a:ext cx="193664" cy="5867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E0DF1660-71F8-EF66-3074-98E69C7576BA}"/>
              </a:ext>
            </a:extLst>
          </p:cNvPr>
          <p:cNvSpPr/>
          <p:nvPr/>
        </p:nvSpPr>
        <p:spPr>
          <a:xfrm rot="16200000">
            <a:off x="9678097" y="1094671"/>
            <a:ext cx="193664" cy="368832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41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D2F5B-DF5D-CD73-0CC9-DF317127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Cheon</a:t>
            </a:r>
            <a:r>
              <a:rPr kumimoji="1" lang="en-US" altLang="ko-KR" dirty="0"/>
              <a:t>-Kim-Kim-Song (CKKS)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EEEA909D-67F0-5ADA-5953-175B8C08E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793" y="1152525"/>
                <a:ext cx="7555924" cy="60013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CKKS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BGV, BFV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달리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실수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복소수에 대한 동형 연산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제공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연산에 효율적인 고정 소수점 사용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BGV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유사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하지만 실수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복소수이므로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인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kumimoji="1" lang="ko-KR" altLang="en-US" sz="1600" b="1" dirty="0" err="1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디코딩필요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인코딩하여 정수로 변환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다항식의 원소로 표현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2.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정수 상에서 동형 연산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3.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디코딩 통해 실수 메시지로 변환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914400" lvl="2" indent="0">
                  <a:buNone/>
                </a:pPr>
                <a:endPara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Encoding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과정에서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Scaling factor (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 수행</a:t>
                </a:r>
                <a:endParaRPr kumimoji="1" lang="en-US" altLang="ko-KR" sz="16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에러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메시지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간의 격차를 생성하기 위함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큰 차이가 나지 않는 경우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누적 시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훼손 가능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대한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Scaling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통해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</a:t>
                </a:r>
                <a14:m>
                  <m:oMath xmlns:m="http://schemas.openxmlformats.org/officeDocument/2006/math">
                    <m:r>
                      <a:rPr kumimoji="1" lang="en-US" altLang="ko-KR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영향을 주지 않도록 함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그러나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곱셈 시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ko-KR" altLang="en-US" sz="1600" i="1" dirty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곱해진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다른 경우 존재</a:t>
                </a:r>
                <a:b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Rescale </a:t>
                </a:r>
                <a:r>
                  <a:rPr kumimoji="1" lang="ko-KR" altLang="en-US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필요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범위 줄이고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scale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일치 시킴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)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EEEA909D-67F0-5ADA-5953-175B8C08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3" y="1152525"/>
                <a:ext cx="7555924" cy="6001310"/>
              </a:xfrm>
              <a:prstGeom prst="rect">
                <a:avLst/>
              </a:prstGeom>
              <a:blipFill>
                <a:blip r:embed="rId2"/>
                <a:stretch>
                  <a:fillRect l="-503" t="-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2D9B2D-AA58-1F34-56A2-36F99C91A4B8}"/>
              </a:ext>
            </a:extLst>
          </p:cNvPr>
          <p:cNvGrpSpPr/>
          <p:nvPr/>
        </p:nvGrpSpPr>
        <p:grpSpPr>
          <a:xfrm>
            <a:off x="6485380" y="1580933"/>
            <a:ext cx="5294700" cy="2300781"/>
            <a:chOff x="6846573" y="4758347"/>
            <a:chExt cx="4798888" cy="19031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3BE886-F5E7-FB3E-172A-B4E8ABDE57E1}"/>
                </a:ext>
              </a:extLst>
            </p:cNvPr>
            <p:cNvGrpSpPr/>
            <p:nvPr/>
          </p:nvGrpSpPr>
          <p:grpSpPr>
            <a:xfrm>
              <a:off x="6934304" y="5507034"/>
              <a:ext cx="4711157" cy="1154502"/>
              <a:chOff x="6464561" y="3125160"/>
              <a:chExt cx="5233067" cy="1540250"/>
            </a:xfrm>
          </p:grpSpPr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26C2DB48-B874-370F-27F3-74AC4D7E1359}"/>
                  </a:ext>
                </a:extLst>
              </p:cNvPr>
              <p:cNvSpPr/>
              <p:nvPr/>
            </p:nvSpPr>
            <p:spPr>
              <a:xfrm>
                <a:off x="7964242" y="3333658"/>
                <a:ext cx="1299442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Plaintext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257730C0-30E2-18B3-266A-3C50FD447586}"/>
                  </a:ext>
                </a:extLst>
              </p:cNvPr>
              <p:cNvSpPr/>
              <p:nvPr/>
            </p:nvSpPr>
            <p:spPr>
              <a:xfrm>
                <a:off x="6464561" y="3333658"/>
                <a:ext cx="513131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M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31F3DBED-F80E-1F76-141B-DA2E0F279F41}"/>
                  </a:ext>
                </a:extLst>
              </p:cNvPr>
              <p:cNvSpPr/>
              <p:nvPr/>
            </p:nvSpPr>
            <p:spPr>
              <a:xfrm>
                <a:off x="6464561" y="4267533"/>
                <a:ext cx="513131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M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0BBCCDE8-FFC2-3E88-E813-6AFFC7DECACC}"/>
                  </a:ext>
                </a:extLst>
              </p:cNvPr>
              <p:cNvSpPr/>
              <p:nvPr/>
            </p:nvSpPr>
            <p:spPr>
              <a:xfrm>
                <a:off x="7961770" y="4267532"/>
                <a:ext cx="1299442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Plaintext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170416E6-711B-0520-70A9-66A1B3E13043}"/>
                  </a:ext>
                </a:extLst>
              </p:cNvPr>
              <p:cNvSpPr/>
              <p:nvPr/>
            </p:nvSpPr>
            <p:spPr>
              <a:xfrm>
                <a:off x="10247762" y="3333656"/>
                <a:ext cx="1299442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Ciphertext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73C31511-4CCE-2126-AA1E-E7A133A3B0F9}"/>
                  </a:ext>
                </a:extLst>
              </p:cNvPr>
              <p:cNvSpPr/>
              <p:nvPr/>
            </p:nvSpPr>
            <p:spPr>
              <a:xfrm>
                <a:off x="10247762" y="4267532"/>
                <a:ext cx="1299442" cy="397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Ciphertext</a:t>
                </a:r>
                <a:endParaRPr kumimoji="1" lang="ko-KR" altLang="en-US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3974BBE-58BF-968B-EA5C-736FFD5BB0AF}"/>
                  </a:ext>
                </a:extLst>
              </p:cNvPr>
              <p:cNvCxnSpPr>
                <a:stCxn id="7" idx="3"/>
                <a:endCxn id="6" idx="1"/>
              </p:cNvCxnSpPr>
              <p:nvPr/>
            </p:nvCxnSpPr>
            <p:spPr>
              <a:xfrm>
                <a:off x="6977692" y="3532598"/>
                <a:ext cx="986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8EA6CA24-79F1-6EE5-8209-620C4C1A0E5D}"/>
                  </a:ext>
                </a:extLst>
              </p:cNvPr>
              <p:cNvCxnSpPr>
                <a:cxnSpLocks/>
                <a:stCxn id="6" idx="3"/>
                <a:endCxn id="10" idx="1"/>
              </p:cNvCxnSpPr>
              <p:nvPr/>
            </p:nvCxnSpPr>
            <p:spPr>
              <a:xfrm flipV="1">
                <a:off x="9263684" y="3532595"/>
                <a:ext cx="984078" cy="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B4B5001-E14E-6235-B130-129621B49DF9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10897484" y="3731533"/>
                <a:ext cx="0" cy="535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61987A1D-CF00-0B50-F9BC-9021B286765A}"/>
                  </a:ext>
                </a:extLst>
              </p:cNvPr>
              <p:cNvCxnSpPr>
                <a:cxnSpLocks/>
                <a:stCxn id="11" idx="1"/>
                <a:endCxn id="9" idx="3"/>
              </p:cNvCxnSpPr>
              <p:nvPr/>
            </p:nvCxnSpPr>
            <p:spPr>
              <a:xfrm flipH="1">
                <a:off x="9261212" y="4466471"/>
                <a:ext cx="9865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E41F268-B787-4D90-1B3F-C83AA0F4C7EA}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6977692" y="4466471"/>
                <a:ext cx="98407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CC89DA-EF96-4B80-DA6A-8129F0AD6248}"/>
                  </a:ext>
                </a:extLst>
              </p:cNvPr>
              <p:cNvSpPr txBox="1"/>
              <p:nvPr/>
            </p:nvSpPr>
            <p:spPr>
              <a:xfrm>
                <a:off x="6804209" y="3125160"/>
                <a:ext cx="1278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Georgia" panose="02040502050405020303" pitchFamily="18" charset="0"/>
                  </a:rPr>
                  <a:t>Encoding</a:t>
                </a:r>
                <a:endParaRPr kumimoji="1" lang="ko-KR" altLang="en-US" sz="1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79A77F-7E15-2C3B-7306-DF383AE66717}"/>
                  </a:ext>
                </a:extLst>
              </p:cNvPr>
              <p:cNvSpPr txBox="1"/>
              <p:nvPr/>
            </p:nvSpPr>
            <p:spPr>
              <a:xfrm>
                <a:off x="9115465" y="3125160"/>
                <a:ext cx="1278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Georgia" panose="02040502050405020303" pitchFamily="18" charset="0"/>
                  </a:rPr>
                  <a:t>Encrypt</a:t>
                </a:r>
                <a:endParaRPr kumimoji="1" lang="ko-KR" altLang="en-US" sz="1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B113E-77AE-86AF-F6E2-136A951995E2}"/>
                  </a:ext>
                </a:extLst>
              </p:cNvPr>
              <p:cNvSpPr txBox="1"/>
              <p:nvPr/>
            </p:nvSpPr>
            <p:spPr>
              <a:xfrm>
                <a:off x="10122857" y="3791917"/>
                <a:ext cx="157477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Georgia" panose="02040502050405020303" pitchFamily="18" charset="0"/>
                  </a:rPr>
                  <a:t>Homomorphic</a:t>
                </a:r>
                <a:endParaRPr kumimoji="1" lang="ko-KR" altLang="en-US" sz="1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0ADD51-C8E9-F1F7-869E-64205863089A}"/>
                  </a:ext>
                </a:extLst>
              </p:cNvPr>
              <p:cNvSpPr txBox="1"/>
              <p:nvPr/>
            </p:nvSpPr>
            <p:spPr>
              <a:xfrm>
                <a:off x="9112350" y="4073084"/>
                <a:ext cx="1278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Georgia" panose="02040502050405020303" pitchFamily="18" charset="0"/>
                  </a:rPr>
                  <a:t>Decrypt</a:t>
                </a:r>
                <a:endParaRPr kumimoji="1" lang="ko-KR" altLang="en-US" sz="1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BCC57D-4CAC-8705-FAC3-522DBA92BC2A}"/>
                  </a:ext>
                </a:extLst>
              </p:cNvPr>
              <p:cNvSpPr txBox="1"/>
              <p:nvPr/>
            </p:nvSpPr>
            <p:spPr>
              <a:xfrm>
                <a:off x="6831385" y="4073084"/>
                <a:ext cx="1278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Georgia" panose="02040502050405020303" pitchFamily="18" charset="0"/>
                  </a:rPr>
                  <a:t>Decoding</a:t>
                </a:r>
                <a:endParaRPr kumimoji="1" lang="ko-KR" altLang="en-US" sz="1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BFC6F7-1501-0D2C-D2CB-3B905F36B514}"/>
                </a:ext>
              </a:extLst>
            </p:cNvPr>
            <p:cNvGrpSpPr/>
            <p:nvPr/>
          </p:nvGrpSpPr>
          <p:grpSpPr>
            <a:xfrm>
              <a:off x="6846573" y="4758347"/>
              <a:ext cx="4663468" cy="811786"/>
              <a:chOff x="6577372" y="4471430"/>
              <a:chExt cx="4663468" cy="81178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B82629-AFB7-EDB0-8152-08CF8F75E012}"/>
                  </a:ext>
                </a:extLst>
              </p:cNvPr>
              <p:cNvGrpSpPr/>
              <p:nvPr/>
            </p:nvGrpSpPr>
            <p:grpSpPr>
              <a:xfrm>
                <a:off x="6577372" y="4471430"/>
                <a:ext cx="4663468" cy="811786"/>
                <a:chOff x="6577372" y="4471430"/>
                <a:chExt cx="4663468" cy="811786"/>
              </a:xfrm>
            </p:grpSpPr>
            <p:sp>
              <p:nvSpPr>
                <p:cNvPr id="27" name="삼각형 26">
                  <a:extLst>
                    <a:ext uri="{FF2B5EF4-FFF2-40B4-BE49-F238E27FC236}">
                      <a16:creationId xmlns:a16="http://schemas.microsoft.com/office/drawing/2014/main" id="{96E06F1C-8B00-7D3D-642E-394D97CF64FC}"/>
                    </a:ext>
                  </a:extLst>
                </p:cNvPr>
                <p:cNvSpPr/>
                <p:nvPr/>
              </p:nvSpPr>
              <p:spPr>
                <a:xfrm rot="10800000">
                  <a:off x="7488234" y="4886535"/>
                  <a:ext cx="169948" cy="3966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FD5D6819-A149-BB7D-FD57-8C59ACCB9C13}"/>
                    </a:ext>
                  </a:extLst>
                </p:cNvPr>
                <p:cNvSpPr/>
                <p:nvPr/>
              </p:nvSpPr>
              <p:spPr>
                <a:xfrm>
                  <a:off x="6577372" y="4471430"/>
                  <a:ext cx="4663468" cy="567316"/>
                </a:xfrm>
                <a:prstGeom prst="roundRect">
                  <a:avLst>
                    <a:gd name="adj" fmla="val 710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042A7C-33CA-6BD2-B683-31B36C4BED71}"/>
                      </a:ext>
                    </a:extLst>
                  </p:cNvPr>
                  <p:cNvSpPr txBox="1"/>
                  <p:nvPr/>
                </p:nvSpPr>
                <p:spPr>
                  <a:xfrm>
                    <a:off x="6789542" y="4546786"/>
                    <a:ext cx="156466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=3.141592…</m:t>
                        </m:r>
                      </m:oMath>
                    </a14:m>
                    <a:r>
                      <a:rPr kumimoji="1" lang="en-US" altLang="ko-KR" sz="1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=0.1234…</m:t>
                        </m:r>
                      </m:oMath>
                    </a14:m>
                    <a:r>
                      <a:rPr kumimoji="1" lang="en-US" altLang="ko-KR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042A7C-33CA-6BD2-B683-31B36C4BED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9542" y="4546786"/>
                    <a:ext cx="156466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276D3C-396C-066E-286D-DC88449BAA4F}"/>
                      </a:ext>
                    </a:extLst>
                  </p:cNvPr>
                  <p:cNvSpPr txBox="1"/>
                  <p:nvPr/>
                </p:nvSpPr>
                <p:spPr>
                  <a:xfrm>
                    <a:off x="8754793" y="4546785"/>
                    <a:ext cx="247779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1" lang="en-US" altLang="ko-KR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Georgia" panose="02040502050405020303" pitchFamily="18" charset="0"/>
                      </a:rPr>
                      <a:t>Encoding</a:t>
                    </a:r>
                    <a:r>
                      <a:rPr kumimoji="1" lang="en-US" altLang="ko-KR" sz="14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kumimoji="1" lang="en-US" altLang="ko-KR" sz="1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R" sz="1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)=3141592… </m:t>
                        </m:r>
                      </m:oMath>
                    </a14:m>
                    <a:endParaRPr kumimoji="1" lang="en-US" altLang="ko-KR" sz="1400" dirty="0"/>
                  </a:p>
                  <a:p>
                    <a14:m>
                      <m:oMath xmlns:m="http://schemas.openxmlformats.org/officeDocument/2006/math"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R" sz="1400" i="1" dirty="0" smtClean="0">
                            <a:latin typeface="Cambria Math" panose="02040503050406030204" pitchFamily="18" charset="0"/>
                          </a:rPr>
                          <m:t>=0.1234</m:t>
                        </m:r>
                        <m:r>
                          <a:rPr kumimoji="1" lang="en-US" altLang="ko-KR" sz="1400" b="0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a14:m>
                    <a:r>
                      <a:rPr kumimoji="1" lang="en-US" altLang="ko-KR" sz="1400" dirty="0"/>
                      <a:t> 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276D3C-396C-066E-286D-DC88449BAA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4793" y="4546785"/>
                    <a:ext cx="247779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63" t="-19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오른쪽 화살표[R] 25">
                <a:extLst>
                  <a:ext uri="{FF2B5EF4-FFF2-40B4-BE49-F238E27FC236}">
                    <a16:creationId xmlns:a16="http://schemas.microsoft.com/office/drawing/2014/main" id="{97329A1E-4974-5017-43F1-F0A3C855CED0}"/>
                  </a:ext>
                </a:extLst>
              </p:cNvPr>
              <p:cNvSpPr/>
              <p:nvPr/>
            </p:nvSpPr>
            <p:spPr>
              <a:xfrm>
                <a:off x="8354209" y="4623637"/>
                <a:ext cx="247973" cy="262899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4579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동형암호 오픈소스 라이브러리 종류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A8219FD-38EC-6D3E-6467-391EFA690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55263"/>
              </p:ext>
            </p:extLst>
          </p:nvPr>
        </p:nvGraphicFramePr>
        <p:xfrm>
          <a:off x="1058479" y="1425242"/>
          <a:ext cx="10075042" cy="4613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8985">
                  <a:extLst>
                    <a:ext uri="{9D8B030D-6E8A-4147-A177-3AD203B41FA5}">
                      <a16:colId xmlns:a16="http://schemas.microsoft.com/office/drawing/2014/main" val="2945365306"/>
                    </a:ext>
                  </a:extLst>
                </a:gridCol>
                <a:gridCol w="2213243">
                  <a:extLst>
                    <a:ext uri="{9D8B030D-6E8A-4147-A177-3AD203B41FA5}">
                      <a16:colId xmlns:a16="http://schemas.microsoft.com/office/drawing/2014/main" val="3764384519"/>
                    </a:ext>
                  </a:extLst>
                </a:gridCol>
                <a:gridCol w="1246111">
                  <a:extLst>
                    <a:ext uri="{9D8B030D-6E8A-4147-A177-3AD203B41FA5}">
                      <a16:colId xmlns:a16="http://schemas.microsoft.com/office/drawing/2014/main" val="4013039256"/>
                    </a:ext>
                  </a:extLst>
                </a:gridCol>
                <a:gridCol w="2008657">
                  <a:extLst>
                    <a:ext uri="{9D8B030D-6E8A-4147-A177-3AD203B41FA5}">
                      <a16:colId xmlns:a16="http://schemas.microsoft.com/office/drawing/2014/main" val="4045684979"/>
                    </a:ext>
                  </a:extLst>
                </a:gridCol>
                <a:gridCol w="3818046">
                  <a:extLst>
                    <a:ext uri="{9D8B030D-6E8A-4147-A177-3AD203B41FA5}">
                      <a16:colId xmlns:a16="http://schemas.microsoft.com/office/drawing/2014/main" val="25249811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국가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라이브러리명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Georgia" panose="02040502050405020303" pitchFamily="18" charset="0"/>
                        </a:rPr>
                        <a:t>개발년도</a:t>
                      </a:r>
                      <a:endParaRPr lang="ko-KR" alt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개발사</a:t>
                      </a:r>
                      <a:r>
                        <a:rPr lang="en-US" altLang="ko-KR" sz="1800" dirty="0">
                          <a:latin typeface="Georgia" panose="02040502050405020303" pitchFamily="18" charset="0"/>
                        </a:rPr>
                        <a:t>/</a:t>
                      </a:r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기관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48158"/>
                  </a:ext>
                </a:extLst>
              </a:tr>
              <a:tr h="66198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미국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HElib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2013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최초 동형암호 라이브러리 </a:t>
                      </a:r>
                      <a:endParaRPr lang="en-US" altLang="ko-KR" sz="1800" dirty="0">
                        <a:latin typeface="Times New Roman" panose="02020603050405020304" pitchFamily="18" charset="0"/>
                        <a:ea typeface="Apple SD Gothic Neo" panose="02000300000000000000" pitchFamily="2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/>
                      <a:r>
                        <a:rPr lang="en" altLang="ko-KR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BGV </a:t>
                      </a:r>
                      <a:r>
                        <a:rPr lang="ko-KR" altLang="en-US" sz="1800" dirty="0" err="1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스킴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08467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SEAL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BGV, BFV, CKKS </a:t>
                      </a:r>
                      <a:r>
                        <a:rPr lang="ko-KR" altLang="en-US" sz="1800" b="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등의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800" dirty="0" err="1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스킴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77529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PALISADE 2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격자 기반 암호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510524"/>
                  </a:ext>
                </a:extLst>
              </a:tr>
              <a:tr h="3835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cuHE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WPI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GPU</a:t>
                      </a:r>
                      <a:r>
                        <a:rPr lang="ko-KR" altLang="en-US" sz="1800" dirty="0" err="1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 통한 고속화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4504"/>
                  </a:ext>
                </a:extLst>
              </a:tr>
              <a:tr h="3835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cuFHE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2018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Times New Roman" panose="02020603050405020304" pitchFamily="18" charset="0"/>
                        <a:ea typeface="Apple SD Gothic Neo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72872"/>
                  </a:ext>
                </a:extLst>
              </a:tr>
              <a:tr h="45314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유럽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NFLlib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Sorbonne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유럽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‘H2020’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HEAT 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ea typeface="Apple SD Gothic Neo" panose="02000300000000000000" pitchFamily="2" charset="-127"/>
                          <a:cs typeface="Times New Roman" panose="02020603050405020304" pitchFamily="18" charset="0"/>
                        </a:rPr>
                        <a:t>프로젝트 결과물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73908"/>
                  </a:ext>
                </a:extLst>
              </a:tr>
              <a:tr h="4531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TFHE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 Leuven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TFHE </a:t>
                      </a:r>
                      <a:r>
                        <a:rPr lang="ko-KR" alt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스킴</a:t>
                      </a:r>
                      <a:r>
                        <a:rPr lang="ko-KR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지원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632408"/>
                  </a:ext>
                </a:extLst>
              </a:tr>
              <a:tr h="4531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Lattigo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EPFL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다중 사용자용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27172"/>
                  </a:ext>
                </a:extLst>
              </a:tr>
              <a:tr h="453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Georgia" panose="02040502050405020303" pitchFamily="18" charset="0"/>
                        </a:rPr>
                        <a:t>한국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HeaAN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  <a:endParaRPr lang="ko-KR" altLang="en-US" sz="1800" dirty="0"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서울대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CKKS</a:t>
                      </a:r>
                      <a:r>
                        <a:rPr lang="en-US" altLang="ko-KR" sz="1800" b="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800" b="0" dirty="0" err="1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스킴</a:t>
                      </a:r>
                      <a:r>
                        <a:rPr lang="ko-KR" altLang="en-US" sz="1800" b="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지원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6735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45FB28-35B4-6D05-FD12-F33E581D5CAC}"/>
              </a:ext>
            </a:extLst>
          </p:cNvPr>
          <p:cNvSpPr txBox="1"/>
          <p:nvPr/>
        </p:nvSpPr>
        <p:spPr>
          <a:xfrm>
            <a:off x="0" y="6493790"/>
            <a:ext cx="4184542" cy="37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https://seed.kisa.or.kr/kisa/ngc/pec.do</a:t>
            </a:r>
          </a:p>
        </p:txBody>
      </p:sp>
    </p:spTree>
    <p:extLst>
      <p:ext uri="{BB962C8B-B14F-4D97-AF65-F5344CB8AC3E}">
        <p14:creationId xmlns:p14="http://schemas.microsoft.com/office/powerpoint/2010/main" val="4899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85F16-7A5D-70FF-27AB-E3DD672D9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 SEAL</a:t>
            </a:r>
          </a:p>
          <a:p>
            <a:pPr lvl="1"/>
            <a:r>
              <a:rPr kumimoji="1"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BGV, BFV, CKKS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등을 지원하는 동형암호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라이브러리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플랫폼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윈도우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리눅스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맥 등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지원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임베디드 환경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라이브러리도 지원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Windows / Visual studio 2019</a:t>
            </a: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실행해본 결과 </a:t>
            </a:r>
            <a:r>
              <a:rPr kumimoji="1" lang="ko-KR" altLang="en-US" sz="18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정상 작동</a:t>
            </a:r>
            <a:endParaRPr kumimoji="1" lang="en-US" altLang="ko-KR" sz="18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다음과 같이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BGV, CKKS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등에 대한 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예제 파일을 제공</a:t>
            </a:r>
            <a:endParaRPr kumimoji="1" lang="en-US" altLang="ko-KR" sz="16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프로그램을 구현할 경우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추가적으로 사용할 라이브러리 포함시키면 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해당 코드를 활용 가능</a:t>
            </a:r>
            <a:r>
              <a:rPr kumimoji="1"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R" altLang="en-US" sz="16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802E54-22F6-10B5-4E81-AD952CBCE563}"/>
              </a:ext>
            </a:extLst>
          </p:cNvPr>
          <p:cNvGrpSpPr/>
          <p:nvPr/>
        </p:nvGrpSpPr>
        <p:grpSpPr>
          <a:xfrm>
            <a:off x="6199133" y="3890638"/>
            <a:ext cx="4563112" cy="2627439"/>
            <a:chOff x="1233975" y="3890638"/>
            <a:chExt cx="4563112" cy="26274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EA4818-3E37-0842-FEC8-9B0F4FC2F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975" y="3890638"/>
              <a:ext cx="4563112" cy="22577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ADD83C-E907-6971-3E3E-E8BB34C1C87A}"/>
                </a:ext>
              </a:extLst>
            </p:cNvPr>
            <p:cNvSpPr txBox="1"/>
            <p:nvPr/>
          </p:nvSpPr>
          <p:spPr>
            <a:xfrm>
              <a:off x="2406757" y="6210300"/>
              <a:ext cx="2217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예제 파일 실행 메인 화면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238CB7-8C59-ADEC-63D6-A267AAD341C9}"/>
              </a:ext>
            </a:extLst>
          </p:cNvPr>
          <p:cNvGrpSpPr/>
          <p:nvPr/>
        </p:nvGrpSpPr>
        <p:grpSpPr>
          <a:xfrm>
            <a:off x="6981547" y="1263448"/>
            <a:ext cx="4059591" cy="1337119"/>
            <a:chOff x="9223322" y="342188"/>
            <a:chExt cx="3047375" cy="1003722"/>
          </a:xfrm>
        </p:grpSpPr>
        <p:pic>
          <p:nvPicPr>
            <p:cNvPr id="1026" name="Picture 2" descr="How to Choose a Homomorphic Encryption Library">
              <a:extLst>
                <a:ext uri="{FF2B5EF4-FFF2-40B4-BE49-F238E27FC236}">
                  <a16:creationId xmlns:a16="http://schemas.microsoft.com/office/drawing/2014/main" id="{84BEABB7-1DEA-EF47-E78A-D7BA5E6BE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" t="34558" r="12144" b="32983"/>
            <a:stretch/>
          </p:blipFill>
          <p:spPr bwMode="auto">
            <a:xfrm>
              <a:off x="9781757" y="342188"/>
              <a:ext cx="1930503" cy="72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66AE38-2BFC-C53C-9161-FEEA81C7A293}"/>
                </a:ext>
              </a:extLst>
            </p:cNvPr>
            <p:cNvSpPr txBox="1"/>
            <p:nvPr/>
          </p:nvSpPr>
          <p:spPr>
            <a:xfrm>
              <a:off x="9223322" y="1084300"/>
              <a:ext cx="30473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https</a:t>
              </a:r>
              <a:r>
                <a:rPr lang="ko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://</a:t>
              </a:r>
              <a:r>
                <a:rPr lang="ko-KR" altLang="en-US" sz="11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github.com</a:t>
              </a:r>
              <a:r>
                <a:rPr lang="ko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/</a:t>
              </a:r>
              <a:r>
                <a:rPr lang="ko-KR" altLang="en-US" sz="11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microsoft</a:t>
              </a:r>
              <a:r>
                <a:rPr lang="ko-KR" altLang="en-US" sz="11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/SEAL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FCAF36D-6C54-9176-CA5B-935A69006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37" y="4411507"/>
            <a:ext cx="4517422" cy="1404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B3E974-7857-B6FA-956C-27F652960DE9}"/>
              </a:ext>
            </a:extLst>
          </p:cNvPr>
          <p:cNvSpPr txBox="1"/>
          <p:nvPr/>
        </p:nvSpPr>
        <p:spPr>
          <a:xfrm>
            <a:off x="1897175" y="6210299"/>
            <a:ext cx="2615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예제 파일 및 소스 코드 제공</a:t>
            </a:r>
          </a:p>
        </p:txBody>
      </p:sp>
    </p:spTree>
    <p:extLst>
      <p:ext uri="{BB962C8B-B14F-4D97-AF65-F5344CB8AC3E}">
        <p14:creationId xmlns:p14="http://schemas.microsoft.com/office/powerpoint/2010/main" val="63708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 – BGV </a:t>
            </a:r>
            <a:r>
              <a:rPr kumimoji="1" lang="ko-KR" altLang="en-US" dirty="0"/>
              <a:t>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85F16-7A5D-70FF-27AB-E3DD672D9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 and key generation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8C01D7-E9A6-A519-F958-8ED4686007D3}"/>
              </a:ext>
            </a:extLst>
          </p:cNvPr>
          <p:cNvGrpSpPr/>
          <p:nvPr/>
        </p:nvGrpSpPr>
        <p:grpSpPr>
          <a:xfrm>
            <a:off x="202261" y="1997209"/>
            <a:ext cx="11896386" cy="3368406"/>
            <a:chOff x="202261" y="1746709"/>
            <a:chExt cx="11896386" cy="33684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0B180D-F52C-3BF7-C95D-00E0067F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0798" y="2130916"/>
              <a:ext cx="4467849" cy="19021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038BF5-CD2F-43A7-1B5E-D24F79CEB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49"/>
            <a:stretch/>
          </p:blipFill>
          <p:spPr>
            <a:xfrm>
              <a:off x="202261" y="2130916"/>
              <a:ext cx="7207729" cy="29841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039879-8C32-A4FB-D588-900FE31A3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798" y="4124377"/>
              <a:ext cx="4467849" cy="990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DD18B89-B392-15DD-5AB6-547FD58D6E2C}"/>
                    </a:ext>
                  </a:extLst>
                </p:cNvPr>
                <p:cNvSpPr txBox="1"/>
                <p:nvPr/>
              </p:nvSpPr>
              <p:spPr>
                <a:xfrm>
                  <a:off x="8190203" y="1746709"/>
                  <a:ext cx="3107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사용할 다항식 차수에 따른  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값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DD18B89-B392-15DD-5AB6-547FD58D6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203" y="1746709"/>
                  <a:ext cx="3107410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224" t="-3704" b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액자 9">
            <a:extLst>
              <a:ext uri="{FF2B5EF4-FFF2-40B4-BE49-F238E27FC236}">
                <a16:creationId xmlns:a16="http://schemas.microsoft.com/office/drawing/2014/main" id="{EDA6385F-8FAE-DFB8-2806-8EB3B4627E58}"/>
              </a:ext>
            </a:extLst>
          </p:cNvPr>
          <p:cNvSpPr/>
          <p:nvPr/>
        </p:nvSpPr>
        <p:spPr>
          <a:xfrm>
            <a:off x="7776191" y="3510919"/>
            <a:ext cx="2200119" cy="185427"/>
          </a:xfrm>
          <a:prstGeom prst="frame">
            <a:avLst>
              <a:gd name="adj1" fmla="val 1609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6E86214-D9A5-B567-6B4F-BEA285E064EC}"/>
              </a:ext>
            </a:extLst>
          </p:cNvPr>
          <p:cNvSpPr/>
          <p:nvPr/>
        </p:nvSpPr>
        <p:spPr>
          <a:xfrm>
            <a:off x="202261" y="2387135"/>
            <a:ext cx="7207729" cy="1123784"/>
          </a:xfrm>
          <a:prstGeom prst="frame">
            <a:avLst>
              <a:gd name="adj1" fmla="val 340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81F79DD-0F99-4D89-DD5F-374983C4ABAD}"/>
              </a:ext>
            </a:extLst>
          </p:cNvPr>
          <p:cNvSpPr/>
          <p:nvPr/>
        </p:nvSpPr>
        <p:spPr>
          <a:xfrm>
            <a:off x="214167" y="4135837"/>
            <a:ext cx="7207729" cy="1229777"/>
          </a:xfrm>
          <a:prstGeom prst="frame">
            <a:avLst>
              <a:gd name="adj1" fmla="val 340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CDAAE-F031-44F5-EFF2-D1C76B3CD7E6}"/>
              </a:ext>
            </a:extLst>
          </p:cNvPr>
          <p:cNvSpPr txBox="1"/>
          <p:nvPr/>
        </p:nvSpPr>
        <p:spPr>
          <a:xfrm>
            <a:off x="945199" y="5449403"/>
            <a:ext cx="572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Encryption, Decryption, Relinearization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필요한 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키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3197E-8817-5202-F29E-16561425D213}"/>
                  </a:ext>
                </a:extLst>
              </p:cNvPr>
              <p:cNvSpPr txBox="1"/>
              <p:nvPr/>
            </p:nvSpPr>
            <p:spPr>
              <a:xfrm>
                <a:off x="1167787" y="2006687"/>
                <a:ext cx="52766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다항식 차수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설정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3197E-8817-5202-F29E-16561425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87" y="2006687"/>
                <a:ext cx="5276676" cy="338554"/>
              </a:xfrm>
              <a:prstGeom prst="rect">
                <a:avLst/>
              </a:prstGeom>
              <a:blipFill>
                <a:blip r:embed="rId6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F809BC75-24DC-19B3-4E6E-7F85930E33EF}"/>
              </a:ext>
            </a:extLst>
          </p:cNvPr>
          <p:cNvSpPr/>
          <p:nvPr/>
        </p:nvSpPr>
        <p:spPr>
          <a:xfrm flipH="1">
            <a:off x="7421896" y="2847405"/>
            <a:ext cx="208902" cy="2894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05F94-ADAA-A992-6615-D34783E80CEF}"/>
              </a:ext>
            </a:extLst>
          </p:cNvPr>
          <p:cNvSpPr txBox="1"/>
          <p:nvPr/>
        </p:nvSpPr>
        <p:spPr>
          <a:xfrm>
            <a:off x="8382473" y="5413073"/>
            <a:ext cx="296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31788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 – BGV </a:t>
            </a:r>
            <a:r>
              <a:rPr kumimoji="1" lang="ko-KR" altLang="en-US" dirty="0"/>
              <a:t>예제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Encryption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𝑷𝑲</m:t>
                    </m:r>
                  </m:oMath>
                </a14:m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사용하여 암호화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C560A12-4219-111B-EFFD-22076561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07" y="2157602"/>
            <a:ext cx="9125029" cy="122119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68ED4A-023B-9431-79E1-36A9F0F32DC5}"/>
              </a:ext>
            </a:extLst>
          </p:cNvPr>
          <p:cNvGrpSpPr/>
          <p:nvPr/>
        </p:nvGrpSpPr>
        <p:grpSpPr>
          <a:xfrm>
            <a:off x="3535980" y="3944556"/>
            <a:ext cx="5120039" cy="1699984"/>
            <a:chOff x="3535980" y="3944556"/>
            <a:chExt cx="5120039" cy="1699984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375F9B0-23B7-12CE-0434-B5DD94931FA9}"/>
                </a:ext>
              </a:extLst>
            </p:cNvPr>
            <p:cNvSpPr/>
            <p:nvPr/>
          </p:nvSpPr>
          <p:spPr>
            <a:xfrm>
              <a:off x="3535980" y="4857950"/>
              <a:ext cx="5120039" cy="786590"/>
            </a:xfrm>
            <a:prstGeom prst="roundRect">
              <a:avLst>
                <a:gd name="adj" fmla="val 71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8B78F70-D1C8-3C15-8911-08B326D5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5980" y="3944556"/>
              <a:ext cx="5120039" cy="4420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434FA6-0FF0-482D-DBD9-95532CF4E820}"/>
                </a:ext>
              </a:extLst>
            </p:cNvPr>
            <p:cNvSpPr txBox="1"/>
            <p:nvPr/>
          </p:nvSpPr>
          <p:spPr>
            <a:xfrm>
              <a:off x="4345146" y="4958857"/>
              <a:ext cx="35017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암호화 </a:t>
              </a:r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동형 연산 </a:t>
              </a:r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X) </a:t>
              </a:r>
              <a:r>
                <a:rPr kumimoji="1" lang="ko-KR" altLang="en-US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후의</a:t>
              </a:r>
              <a:endPara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noise budget </a:t>
              </a:r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: </a:t>
              </a:r>
              <a:r>
                <a: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146-bits</a:t>
              </a:r>
              <a:endPara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6E501D0-00DA-ED18-D1C4-6F812F5EF166}"/>
              </a:ext>
            </a:extLst>
          </p:cNvPr>
          <p:cNvSpPr/>
          <p:nvPr/>
        </p:nvSpPr>
        <p:spPr>
          <a:xfrm rot="5400000">
            <a:off x="5903225" y="4440999"/>
            <a:ext cx="385546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783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 – BGV </a:t>
            </a:r>
            <a:r>
              <a:rPr kumimoji="1" lang="ko-KR" altLang="en-US" dirty="0"/>
              <a:t>예제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연산 수행 </a:t>
                </a:r>
                <a:r>
                  <a:rPr kumimoji="1" lang="en-US" altLang="ko-KR" sz="1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8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800" i="1" baseline="30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800" i="1" baseline="30000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kumimoji="1" lang="ko-KR" altLang="en-US" sz="1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대한 예제</a:t>
                </a:r>
                <a:r>
                  <a:rPr kumimoji="1" lang="en-US" altLang="ko-KR" sz="1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암호문 생성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연산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Relinearization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7EA55E-22D8-E848-BAE2-E8151DE2AADB}"/>
              </a:ext>
            </a:extLst>
          </p:cNvPr>
          <p:cNvGrpSpPr/>
          <p:nvPr/>
        </p:nvGrpSpPr>
        <p:grpSpPr>
          <a:xfrm>
            <a:off x="1151731" y="4036735"/>
            <a:ext cx="10164601" cy="2716572"/>
            <a:chOff x="318143" y="4081418"/>
            <a:chExt cx="10164601" cy="2716572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66E2D2A-8AF5-B5D5-2799-6380F38EAA38}"/>
                </a:ext>
              </a:extLst>
            </p:cNvPr>
            <p:cNvSpPr/>
            <p:nvPr/>
          </p:nvSpPr>
          <p:spPr>
            <a:xfrm>
              <a:off x="5552303" y="5969199"/>
              <a:ext cx="4654378" cy="828791"/>
            </a:xfrm>
            <a:prstGeom prst="roundRect">
              <a:avLst>
                <a:gd name="adj" fmla="val 71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1F0FE79F-E0E4-0B7D-FC65-6C1865A5FD7C}"/>
                </a:ext>
              </a:extLst>
            </p:cNvPr>
            <p:cNvSpPr/>
            <p:nvPr/>
          </p:nvSpPr>
          <p:spPr>
            <a:xfrm>
              <a:off x="5552303" y="4081418"/>
              <a:ext cx="4654378" cy="828791"/>
            </a:xfrm>
            <a:prstGeom prst="roundRect">
              <a:avLst>
                <a:gd name="adj" fmla="val 71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2C859C-3D62-705F-BFE6-BDD12AC05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3"/>
            <a:stretch/>
          </p:blipFill>
          <p:spPr>
            <a:xfrm>
              <a:off x="318143" y="5027663"/>
              <a:ext cx="4435293" cy="828792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26DB02-7AB8-BF71-C1DE-612CBFEBD680}"/>
                </a:ext>
              </a:extLst>
            </p:cNvPr>
            <p:cNvGrpSpPr/>
            <p:nvPr/>
          </p:nvGrpSpPr>
          <p:grpSpPr>
            <a:xfrm>
              <a:off x="356412" y="5969198"/>
              <a:ext cx="4435688" cy="828792"/>
              <a:chOff x="7387169" y="4073233"/>
              <a:chExt cx="4435688" cy="8287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29BC7E-0A09-E634-DE89-691D250920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434" r="1351" b="1"/>
              <a:stretch/>
            </p:blipFill>
            <p:spPr>
              <a:xfrm>
                <a:off x="7387169" y="4073233"/>
                <a:ext cx="4435688" cy="828792"/>
              </a:xfrm>
              <a:prstGeom prst="rect">
                <a:avLst/>
              </a:prstGeom>
            </p:spPr>
          </p:pic>
          <p:sp>
            <p:nvSpPr>
              <p:cNvPr id="15" name="액자 14">
                <a:extLst>
                  <a:ext uri="{FF2B5EF4-FFF2-40B4-BE49-F238E27FC236}">
                    <a16:creationId xmlns:a16="http://schemas.microsoft.com/office/drawing/2014/main" id="{CBE89268-B1A4-A19F-C0F0-30E2C92C3CFC}"/>
                  </a:ext>
                </a:extLst>
              </p:cNvPr>
              <p:cNvSpPr/>
              <p:nvPr/>
            </p:nvSpPr>
            <p:spPr>
              <a:xfrm>
                <a:off x="7387169" y="4512128"/>
                <a:ext cx="4435688" cy="359291"/>
              </a:xfrm>
              <a:prstGeom prst="frame">
                <a:avLst>
                  <a:gd name="adj1" fmla="val 812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1537F2A-4B4C-5243-ECA7-183C14EC3884}"/>
                </a:ext>
              </a:extLst>
            </p:cNvPr>
            <p:cNvGrpSpPr/>
            <p:nvPr/>
          </p:nvGrpSpPr>
          <p:grpSpPr>
            <a:xfrm>
              <a:off x="318143" y="4081418"/>
              <a:ext cx="4435292" cy="828791"/>
              <a:chOff x="-625234" y="4073234"/>
              <a:chExt cx="4435292" cy="82879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342266E-AFF4-D5CF-75B5-26503754A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570"/>
              <a:stretch/>
            </p:blipFill>
            <p:spPr>
              <a:xfrm>
                <a:off x="-625234" y="4073234"/>
                <a:ext cx="4435292" cy="828791"/>
              </a:xfrm>
              <a:prstGeom prst="rect">
                <a:avLst/>
              </a:prstGeom>
            </p:spPr>
          </p:pic>
          <p:sp>
            <p:nvSpPr>
              <p:cNvPr id="16" name="액자 15">
                <a:extLst>
                  <a:ext uri="{FF2B5EF4-FFF2-40B4-BE49-F238E27FC236}">
                    <a16:creationId xmlns:a16="http://schemas.microsoft.com/office/drawing/2014/main" id="{14DDF30F-9C32-2308-5887-8929BA64A8AA}"/>
                  </a:ext>
                </a:extLst>
              </p:cNvPr>
              <p:cNvSpPr/>
              <p:nvPr/>
            </p:nvSpPr>
            <p:spPr>
              <a:xfrm>
                <a:off x="-174253" y="4230443"/>
                <a:ext cx="3867891" cy="312430"/>
              </a:xfrm>
              <a:prstGeom prst="frame">
                <a:avLst>
                  <a:gd name="adj1" fmla="val 2988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35B70-8F36-CDF6-EC6B-EBE660F74884}"/>
                </a:ext>
              </a:extLst>
            </p:cNvPr>
            <p:cNvSpPr txBox="1"/>
            <p:nvPr/>
          </p:nvSpPr>
          <p:spPr>
            <a:xfrm>
              <a:off x="5377585" y="4193566"/>
              <a:ext cx="5038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Relinearization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통해 </a:t>
              </a:r>
              <a:r>
                <a:rPr kumimoji="1" lang="ko-KR" altLang="en-US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암호문 항 개수 감소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(3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개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 2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개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)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112221-7355-CC66-0948-198936F2069B}"/>
                </a:ext>
              </a:extLst>
            </p:cNvPr>
            <p:cNvSpPr txBox="1"/>
            <p:nvPr/>
          </p:nvSpPr>
          <p:spPr>
            <a:xfrm>
              <a:off x="6025710" y="6055270"/>
              <a:ext cx="3707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Noise budget :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36-bits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0-bits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8401C6-0EFE-DD1E-E128-FDD600B2B85A}"/>
                    </a:ext>
                  </a:extLst>
                </p:cNvPr>
                <p:cNvSpPr txBox="1"/>
                <p:nvPr/>
              </p:nvSpPr>
              <p:spPr>
                <a:xfrm>
                  <a:off x="5276431" y="6373001"/>
                  <a:ext cx="5206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Noise budget</a:t>
                  </a:r>
                  <a:r>
                    <a:rPr kumimoji="1" lang="ko-KR" altLang="en-US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을 모두 소모</a:t>
                  </a:r>
                  <a:r>
                    <a:rPr kumimoji="1" lang="ko-KR" altLang="en-US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하여</a:t>
                  </a:r>
                  <a:r>
                    <a:rPr kumimoji="1" lang="en-US" altLang="ko-KR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400" i="1" baseline="30000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a14:m>
                  <a:r>
                    <a:rPr kumimoji="1" lang="ko-KR" altLang="en-US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에 대한 </a:t>
                  </a:r>
                  <a:r>
                    <a:rPr kumimoji="1" lang="ko-KR" altLang="en-US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정상 동작 실패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8401C6-0EFE-DD1E-E128-FDD600B2B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6431" y="6373001"/>
                  <a:ext cx="5206313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4000"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2ED5DB-9BB2-CB9D-4A4F-C0CABEFDC0A3}"/>
                </a:ext>
              </a:extLst>
            </p:cNvPr>
            <p:cNvSpPr txBox="1"/>
            <p:nvPr/>
          </p:nvSpPr>
          <p:spPr>
            <a:xfrm>
              <a:off x="6287628" y="4505911"/>
              <a:ext cx="31839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Noise budget :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146-bits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110-bits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2517C5E5-FEF4-2C38-349C-33E8FA909A1D}"/>
                </a:ext>
              </a:extLst>
            </p:cNvPr>
            <p:cNvSpPr/>
            <p:nvPr/>
          </p:nvSpPr>
          <p:spPr>
            <a:xfrm>
              <a:off x="5552303" y="5025249"/>
              <a:ext cx="4654378" cy="828791"/>
            </a:xfrm>
            <a:prstGeom prst="roundRect">
              <a:avLst>
                <a:gd name="adj" fmla="val 71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D923BE-EF2E-0D47-F4C3-B4DDEC10C140}"/>
                </a:ext>
              </a:extLst>
            </p:cNvPr>
            <p:cNvSpPr txBox="1"/>
            <p:nvPr/>
          </p:nvSpPr>
          <p:spPr>
            <a:xfrm>
              <a:off x="6025711" y="5442381"/>
              <a:ext cx="3707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Noise budget :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110-bits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36-bits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17879F1E-A590-28F8-F652-D3BD82873858}"/>
              </a:ext>
            </a:extLst>
          </p:cNvPr>
          <p:cNvSpPr/>
          <p:nvPr/>
        </p:nvSpPr>
        <p:spPr>
          <a:xfrm>
            <a:off x="5825627" y="5258582"/>
            <a:ext cx="385546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D11FB-C896-14FC-0787-7276A59295F8}"/>
              </a:ext>
            </a:extLst>
          </p:cNvPr>
          <p:cNvSpPr txBox="1"/>
          <p:nvPr/>
        </p:nvSpPr>
        <p:spPr>
          <a:xfrm>
            <a:off x="6859201" y="5084944"/>
            <a:ext cx="370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연산을 반복함에 따라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noise budget 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8C005B-C24E-9978-C969-0B5422725235}"/>
              </a:ext>
            </a:extLst>
          </p:cNvPr>
          <p:cNvGrpSpPr/>
          <p:nvPr/>
        </p:nvGrpSpPr>
        <p:grpSpPr>
          <a:xfrm>
            <a:off x="759040" y="1804339"/>
            <a:ext cx="9085274" cy="2112308"/>
            <a:chOff x="759040" y="1804339"/>
            <a:chExt cx="9085274" cy="211230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F83974E-A906-9EA6-0FF0-E05ADB6B94BC}"/>
                </a:ext>
              </a:extLst>
            </p:cNvPr>
            <p:cNvGrpSpPr/>
            <p:nvPr/>
          </p:nvGrpSpPr>
          <p:grpSpPr>
            <a:xfrm>
              <a:off x="759040" y="1804339"/>
              <a:ext cx="9085274" cy="2112308"/>
              <a:chOff x="759040" y="1848008"/>
              <a:chExt cx="9085274" cy="211230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4D466E0-C750-64AB-0D66-337C932A4FAC}"/>
                  </a:ext>
                </a:extLst>
              </p:cNvPr>
              <p:cNvGrpSpPr/>
              <p:nvPr/>
            </p:nvGrpSpPr>
            <p:grpSpPr>
              <a:xfrm>
                <a:off x="2347686" y="1848008"/>
                <a:ext cx="7496628" cy="2112308"/>
                <a:chOff x="2446386" y="1883036"/>
                <a:chExt cx="8514377" cy="239907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7CCB2CBC-D0EE-7187-D360-561187D33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7298"/>
                <a:stretch/>
              </p:blipFill>
              <p:spPr>
                <a:xfrm>
                  <a:off x="2446386" y="1883036"/>
                  <a:ext cx="8514377" cy="2399077"/>
                </a:xfrm>
                <a:prstGeom prst="rect">
                  <a:avLst/>
                </a:prstGeom>
              </p:spPr>
            </p:pic>
            <p:sp>
              <p:nvSpPr>
                <p:cNvPr id="10" name="액자 9">
                  <a:extLst>
                    <a:ext uri="{FF2B5EF4-FFF2-40B4-BE49-F238E27FC236}">
                      <a16:creationId xmlns:a16="http://schemas.microsoft.com/office/drawing/2014/main" id="{9F3DFC3B-3300-F883-E9F6-EAFB4075FC72}"/>
                    </a:ext>
                  </a:extLst>
                </p:cNvPr>
                <p:cNvSpPr/>
                <p:nvPr/>
              </p:nvSpPr>
              <p:spPr>
                <a:xfrm>
                  <a:off x="2446386" y="2679816"/>
                  <a:ext cx="3546921" cy="218114"/>
                </a:xfrm>
                <a:prstGeom prst="frame">
                  <a:avLst>
                    <a:gd name="adj1" fmla="val 14987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11" name="액자 10">
                  <a:extLst>
                    <a:ext uri="{FF2B5EF4-FFF2-40B4-BE49-F238E27FC236}">
                      <a16:creationId xmlns:a16="http://schemas.microsoft.com/office/drawing/2014/main" id="{5D1E688D-898A-A0EC-FA98-6D4E7AB569AC}"/>
                    </a:ext>
                  </a:extLst>
                </p:cNvPr>
                <p:cNvSpPr/>
                <p:nvPr/>
              </p:nvSpPr>
              <p:spPr>
                <a:xfrm>
                  <a:off x="2446386" y="3612846"/>
                  <a:ext cx="4435691" cy="218114"/>
                </a:xfrm>
                <a:prstGeom prst="frame">
                  <a:avLst>
                    <a:gd name="adj1" fmla="val 14987"/>
                  </a:avLst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A1946A-A1C6-3500-3154-4F379706C2B7}"/>
                  </a:ext>
                </a:extLst>
              </p:cNvPr>
              <p:cNvSpPr txBox="1"/>
              <p:nvPr/>
            </p:nvSpPr>
            <p:spPr>
              <a:xfrm>
                <a:off x="759040" y="2476290"/>
                <a:ext cx="1687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 연산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C7A62C-3699-B9D3-3E00-D9FEA9278F0E}"/>
                  </a:ext>
                </a:extLst>
              </p:cNvPr>
              <p:cNvSpPr txBox="1"/>
              <p:nvPr/>
            </p:nvSpPr>
            <p:spPr>
              <a:xfrm>
                <a:off x="759040" y="3278347"/>
                <a:ext cx="1687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Relinearization</a:t>
                </a:r>
                <a:endParaRPr kumimoji="1"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0466B4-79CE-B6A1-FB9A-29ED3BDCA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8500" r="7298" b="93749"/>
            <a:stretch/>
          </p:blipFill>
          <p:spPr>
            <a:xfrm>
              <a:off x="5351929" y="3032267"/>
              <a:ext cx="2516777" cy="28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796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31D31B6-2DD9-EBC3-B343-A93A9431BCB6}"/>
              </a:ext>
            </a:extLst>
          </p:cNvPr>
          <p:cNvSpPr/>
          <p:nvPr/>
        </p:nvSpPr>
        <p:spPr>
          <a:xfrm>
            <a:off x="5903401" y="4193204"/>
            <a:ext cx="5129880" cy="2468869"/>
          </a:xfrm>
          <a:prstGeom prst="roundRect">
            <a:avLst>
              <a:gd name="adj" fmla="val 71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 – BGV </a:t>
            </a:r>
            <a:r>
              <a:rPr kumimoji="1" lang="ko-KR" altLang="en-US" dirty="0"/>
              <a:t>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85F16-7A5D-70FF-27AB-E3DD672D9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동형 연산 수행 </a:t>
            </a:r>
            <a:r>
              <a:rPr kumimoji="1"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(Relinearization +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Modswitch</a:t>
            </a:r>
            <a:r>
              <a:rPr kumimoji="1"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5E58B-AE9C-1BF6-63AD-188CE512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63" y="1527654"/>
            <a:ext cx="9052073" cy="23990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E9675E-50EF-A5E5-6F8D-80A55DCBD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8"/>
          <a:stretch/>
        </p:blipFill>
        <p:spPr>
          <a:xfrm>
            <a:off x="502282" y="5127075"/>
            <a:ext cx="4763165" cy="743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1C1217-1F7A-F960-5F44-AB5ECFDF061A}"/>
              </a:ext>
            </a:extLst>
          </p:cNvPr>
          <p:cNvSpPr txBox="1"/>
          <p:nvPr/>
        </p:nvSpPr>
        <p:spPr>
          <a:xfrm>
            <a:off x="-116061" y="2927414"/>
            <a:ext cx="180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Relinearization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C6A7E-6B3F-1957-A787-B7337E8F1111}"/>
              </a:ext>
            </a:extLst>
          </p:cNvPr>
          <p:cNvSpPr txBox="1"/>
          <p:nvPr/>
        </p:nvSpPr>
        <p:spPr>
          <a:xfrm>
            <a:off x="5903401" y="4717920"/>
            <a:ext cx="506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Relinearization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적용한 경우보다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noise budget</a:t>
            </a:r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많이 남음</a:t>
            </a:r>
            <a:endParaRPr kumimoji="1"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에러 범위 감소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EF08-2F89-8463-4407-9791EB4B6CE1}"/>
                  </a:ext>
                </a:extLst>
              </p:cNvPr>
              <p:cNvSpPr txBox="1"/>
              <p:nvPr/>
            </p:nvSpPr>
            <p:spPr>
              <a:xfrm>
                <a:off x="5958497" y="5498602"/>
                <a:ext cx="4951304" cy="69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Noise budget : 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기존 </a:t>
                </a:r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 bits </a:t>
                </a:r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Modswitch </a:t>
                </a:r>
                <a:r>
                  <a:rPr kumimoji="1" lang="ko-KR" altLang="en-US" sz="14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적용 후 </a:t>
                </a:r>
                <a:r>
                  <a:rPr kumimoji="1" lang="en-US" altLang="ko-KR" sz="14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15-bits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이로 인해 </a:t>
                </a:r>
                <a14:m>
                  <m:oMath xmlns:m="http://schemas.openxmlformats.org/officeDocument/2006/math">
                    <m:r>
                      <a:rPr kumimoji="1" lang="en-US" altLang="ko-KR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sz="1400" b="1" i="1" baseline="30000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대해서도 </a:t>
                </a:r>
                <a:r>
                  <a:rPr kumimoji="1" lang="ko-KR" altLang="en-US" sz="1400" b="1" dirty="0">
                    <a:solidFill>
                      <a:srgbClr val="00206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정상 연산 가능</a:t>
                </a:r>
                <a:endParaRPr kumimoji="1" lang="en-US" altLang="ko-KR" sz="1400" b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EF08-2F89-8463-4407-9791EB4B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497" y="5498602"/>
                <a:ext cx="4951304" cy="698396"/>
              </a:xfrm>
              <a:prstGeom prst="rect">
                <a:avLst/>
              </a:prstGeom>
              <a:blipFill>
                <a:blip r:embed="rId4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액자 21">
            <a:extLst>
              <a:ext uri="{FF2B5EF4-FFF2-40B4-BE49-F238E27FC236}">
                <a16:creationId xmlns:a16="http://schemas.microsoft.com/office/drawing/2014/main" id="{B7D0D3CE-BB63-929B-8925-FB231EED217D}"/>
              </a:ext>
            </a:extLst>
          </p:cNvPr>
          <p:cNvSpPr/>
          <p:nvPr/>
        </p:nvSpPr>
        <p:spPr>
          <a:xfrm>
            <a:off x="1578201" y="2474885"/>
            <a:ext cx="3122947" cy="192042"/>
          </a:xfrm>
          <a:prstGeom prst="frame">
            <a:avLst>
              <a:gd name="adj1" fmla="val 1498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7190BFF-B1D4-A716-5209-534BD0AE5B14}"/>
              </a:ext>
            </a:extLst>
          </p:cNvPr>
          <p:cNvSpPr/>
          <p:nvPr/>
        </p:nvSpPr>
        <p:spPr>
          <a:xfrm>
            <a:off x="1578200" y="3016254"/>
            <a:ext cx="4130957" cy="192042"/>
          </a:xfrm>
          <a:prstGeom prst="frame">
            <a:avLst>
              <a:gd name="adj1" fmla="val 1498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5A4051B3-68E8-DC6F-02E2-09A272383274}"/>
              </a:ext>
            </a:extLst>
          </p:cNvPr>
          <p:cNvSpPr/>
          <p:nvPr/>
        </p:nvSpPr>
        <p:spPr>
          <a:xfrm>
            <a:off x="1583152" y="3536909"/>
            <a:ext cx="3738491" cy="217177"/>
          </a:xfrm>
          <a:prstGeom prst="frame">
            <a:avLst>
              <a:gd name="adj1" fmla="val 1498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8A82F-2CBD-534D-3D01-EAB5D9EC5693}"/>
              </a:ext>
            </a:extLst>
          </p:cNvPr>
          <p:cNvSpPr txBox="1"/>
          <p:nvPr/>
        </p:nvSpPr>
        <p:spPr>
          <a:xfrm>
            <a:off x="-116061" y="3491331"/>
            <a:ext cx="180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Modswitch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A70D30B2-E40E-48FF-8F35-391B99B12C53}"/>
              </a:ext>
            </a:extLst>
          </p:cNvPr>
          <p:cNvSpPr/>
          <p:nvPr/>
        </p:nvSpPr>
        <p:spPr>
          <a:xfrm>
            <a:off x="5391651" y="5317339"/>
            <a:ext cx="385546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D5072-A0FF-319A-7491-FC5F9112B991}"/>
              </a:ext>
            </a:extLst>
          </p:cNvPr>
          <p:cNvSpPr txBox="1"/>
          <p:nvPr/>
        </p:nvSpPr>
        <p:spPr>
          <a:xfrm>
            <a:off x="-116061" y="2380483"/>
            <a:ext cx="180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동형 연산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46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동형암호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800" b="1" dirty="0">
                    <a:latin typeface="+mn-ea"/>
                  </a:rPr>
                  <a:t>동형암호 </a:t>
                </a:r>
                <a:r>
                  <a:rPr kumimoji="1" lang="en-US" altLang="ko-KR" sz="1800" b="1" dirty="0">
                    <a:latin typeface="+mn-ea"/>
                  </a:rPr>
                  <a:t>(Homomorphic Encryption)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600" dirty="0" err="1">
                    <a:latin typeface="+mn-ea"/>
                  </a:rPr>
                  <a:t>평문과</a:t>
                </a:r>
                <a:r>
                  <a:rPr kumimoji="1" lang="ko-KR" altLang="en-US" sz="1600" dirty="0">
                    <a:latin typeface="+mn-ea"/>
                  </a:rPr>
                  <a:t> 암호문의 동형</a:t>
                </a:r>
                <a:r>
                  <a:rPr kumimoji="1" lang="en-US" altLang="ko-KR" sz="1600" dirty="0">
                    <a:latin typeface="+mn-ea"/>
                  </a:rPr>
                  <a:t>(Homomorphic)</a:t>
                </a:r>
                <a:r>
                  <a:rPr kumimoji="1" lang="ko-KR" altLang="en-US" sz="1600" dirty="0">
                    <a:latin typeface="+mn-ea"/>
                  </a:rPr>
                  <a:t> 성질로 인해 </a:t>
                </a:r>
                <a:r>
                  <a:rPr kumimoji="1" lang="ko-KR" altLang="en-US" sz="1600" b="1" dirty="0">
                    <a:solidFill>
                      <a:srgbClr val="2E75B6"/>
                    </a:solidFill>
                    <a:latin typeface="+mn-ea"/>
                  </a:rPr>
                  <a:t>암호문 상태에서도 임의의 연산을 수행할 수 있는</a:t>
                </a:r>
                <a:r>
                  <a:rPr kumimoji="1" lang="ko-KR" altLang="en-US" sz="1600" dirty="0">
                    <a:latin typeface="+mn-ea"/>
                  </a:rPr>
                  <a:t> 암호기술</a:t>
                </a:r>
                <a:endParaRPr kumimoji="1" lang="en-US" altLang="ko-KR" sz="1600" dirty="0">
                  <a:latin typeface="+mn-ea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kumimoji="1" lang="en-US" altLang="ko-KR" sz="1600" dirty="0">
                    <a:latin typeface="+mn-ea"/>
                  </a:rPr>
                  <a:t>   </a:t>
                </a:r>
                <a:r>
                  <a:rPr kumimoji="1" lang="en-US" altLang="ko-KR" sz="1600" dirty="0">
                    <a:latin typeface="+mn-ea"/>
                    <a:sym typeface="Wingdings" pitchFamily="2" charset="2"/>
                  </a:rPr>
                  <a:t> </a:t>
                </a:r>
                <a:r>
                  <a:rPr kumimoji="1" lang="ko-KR" altLang="en-US" sz="1600" dirty="0" err="1">
                    <a:latin typeface="+mn-ea"/>
                    <a:sym typeface="Wingdings" pitchFamily="2" charset="2"/>
                  </a:rPr>
                  <a:t>평문을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latin typeface="+mn-ea"/>
                    <a:sym typeface="Wingdings" pitchFamily="2" charset="2"/>
                  </a:rPr>
                  <a:t>연산하여 암호화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한 결과 </a:t>
                </a:r>
                <a:r>
                  <a:rPr kumimoji="1" lang="en-US" altLang="ko-KR" sz="1600" dirty="0">
                    <a:latin typeface="+mn-ea"/>
                    <a:sym typeface="Wingdings" pitchFamily="2" charset="2"/>
                  </a:rPr>
                  <a:t>=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 </a:t>
                </a:r>
                <a:r>
                  <a:rPr kumimoji="1" lang="ko-KR" altLang="en-US" sz="1600" dirty="0" err="1">
                    <a:latin typeface="+mn-ea"/>
                    <a:sym typeface="Wingdings" pitchFamily="2" charset="2"/>
                  </a:rPr>
                  <a:t>평문을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 </a:t>
                </a:r>
                <a:r>
                  <a:rPr kumimoji="1" lang="ko-KR" altLang="en-US" sz="1600" b="1" dirty="0">
                    <a:latin typeface="+mn-ea"/>
                    <a:sym typeface="Wingdings" pitchFamily="2" charset="2"/>
                  </a:rPr>
                  <a:t>암호화하여 연산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한 결과</a:t>
                </a:r>
                <a:endParaRPr kumimoji="1" lang="en-US" altLang="ko-KR" sz="16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600" dirty="0">
                    <a:latin typeface="+mn-ea"/>
                  </a:rPr>
                  <a:t>동형암호를 활용하면 민감한 정보를 안전하게 보호하면서도 유용하게 데이터를 활용할 수 있음</a:t>
                </a:r>
                <a:endParaRPr kumimoji="1" lang="en-US" altLang="ko-KR" sz="1600" dirty="0">
                  <a:latin typeface="+mn-ea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kumimoji="1" lang="ko-KR" altLang="en-US" sz="1600" dirty="0">
                    <a:latin typeface="+mn-ea"/>
                  </a:rPr>
                  <a:t>   </a:t>
                </a:r>
                <a:r>
                  <a:rPr kumimoji="1" lang="en-US" altLang="ko-KR" sz="1600" dirty="0">
                    <a:latin typeface="+mn-ea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 비밀 데이터인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ko-KR" altLang="en-US" sz="1600" dirty="0">
                    <a:latin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ko-KR" altLang="en-US" sz="1600" dirty="0" err="1">
                    <a:latin typeface="+mn-ea"/>
                  </a:rPr>
                  <a:t>를</a:t>
                </a:r>
                <a:r>
                  <a:rPr kumimoji="1" lang="ko-KR" altLang="en-US" sz="1600" dirty="0">
                    <a:latin typeface="+mn-ea"/>
                  </a:rPr>
                  <a:t> 노출하지 않으면서 암호화한 상태로 연산 가능</a:t>
                </a:r>
                <a:endParaRPr kumimoji="1"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E7A7D9F7-3683-9A33-6702-B8D0EC4E160C}"/>
              </a:ext>
            </a:extLst>
          </p:cNvPr>
          <p:cNvGrpSpPr/>
          <p:nvPr/>
        </p:nvGrpSpPr>
        <p:grpSpPr>
          <a:xfrm>
            <a:off x="400098" y="4390156"/>
            <a:ext cx="5406639" cy="2282804"/>
            <a:chOff x="3669479" y="2394415"/>
            <a:chExt cx="3881486" cy="2282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A8EE943-486D-1484-EF38-B3A9C192F65C}"/>
                    </a:ext>
                  </a:extLst>
                </p:cNvPr>
                <p:cNvSpPr txBox="1"/>
                <p:nvPr/>
              </p:nvSpPr>
              <p:spPr>
                <a:xfrm>
                  <a:off x="3669479" y="2394415"/>
                  <a:ext cx="3881486" cy="2282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ko-KR" sz="24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lvl="1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m:rPr>
                                <m:nor/>
                              </m:rPr>
                              <a:rPr kumimoji="1"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ko-KR" sz="2400" dirty="0">
                                <a:solidFill>
                                  <a:schemeClr val="tx1"/>
                                </a:solidFill>
                                <a:latin typeface="+mn-ea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sz="2400" b="0" i="0" dirty="0" smtClean="0">
                                <a:solidFill>
                                  <a:schemeClr val="tx1"/>
                                </a:solidFill>
                                <a:latin typeface="+mn-ea"/>
                              </a:rPr>
                              <m:t> </m:t>
                            </m:r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m:rPr>
                            <m:nor/>
                          </m:rPr>
                          <a:rPr kumimoji="1"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ko-KR" sz="2400" dirty="0">
                            <a:solidFill>
                              <a:schemeClr val="tx1"/>
                            </a:solidFill>
                            <a:latin typeface="+mn-ea"/>
                          </a:rPr>
                          <m:t>x</m:t>
                        </m:r>
                        <m:r>
                          <a:rPr kumimoji="1" lang="en-US" altLang="ko-K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1"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A8EE943-486D-1484-EF38-B3A9C192F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479" y="2394415"/>
                  <a:ext cx="3881486" cy="22828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77266B-7E07-40A9-FC0D-F77405B0B3AD}"/>
                </a:ext>
              </a:extLst>
            </p:cNvPr>
            <p:cNvSpPr/>
            <p:nvPr/>
          </p:nvSpPr>
          <p:spPr>
            <a:xfrm>
              <a:off x="3845617" y="2415220"/>
              <a:ext cx="3395803" cy="12808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kumimoji="1" lang="ko-Kore-KR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31F4B3-F5B0-2A36-7097-031309DA3EB1}"/>
              </a:ext>
            </a:extLst>
          </p:cNvPr>
          <p:cNvGrpSpPr/>
          <p:nvPr/>
        </p:nvGrpSpPr>
        <p:grpSpPr>
          <a:xfrm>
            <a:off x="5668187" y="4012259"/>
            <a:ext cx="6220695" cy="2308881"/>
            <a:chOff x="5882459" y="4119624"/>
            <a:chExt cx="6220695" cy="23088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2D7DB4-2D3A-B07E-1FB4-8DFD3BF37D45}"/>
                </a:ext>
              </a:extLst>
            </p:cNvPr>
            <p:cNvSpPr txBox="1"/>
            <p:nvPr/>
          </p:nvSpPr>
          <p:spPr>
            <a:xfrm>
              <a:off x="6007154" y="4119624"/>
              <a:ext cx="6096000" cy="2162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kumimoji="1" lang="en-US" altLang="ko-KR" sz="2000" b="1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+mn-ea"/>
                </a:rPr>
                <a:t>민감한 정보에 대한 처리 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의료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 금융 등</a:t>
              </a:r>
              <a:r>
                <a:rPr kumimoji="1" lang="en-US" altLang="ko-KR" dirty="0">
                  <a:latin typeface="+mn-ea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+mn-ea"/>
                </a:rPr>
                <a:t>전자투표</a:t>
              </a:r>
              <a:endParaRPr kumimoji="1" lang="en-US" altLang="ko-KR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latin typeface="+mn-ea"/>
                </a:rPr>
                <a:t>Outsourced storage and computations (Ex) Cloud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dirty="0">
                  <a:latin typeface="+mn-ea"/>
                </a:rPr>
                <a:t>Privacy-preserving ML (Machine learning)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3796CC52-FA12-A0A4-2505-8D412456ED43}"/>
                </a:ext>
              </a:extLst>
            </p:cNvPr>
            <p:cNvSpPr/>
            <p:nvPr/>
          </p:nvSpPr>
          <p:spPr>
            <a:xfrm>
              <a:off x="5882459" y="4423485"/>
              <a:ext cx="5921609" cy="200502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1C7F16-6719-25E0-9B34-0E48796DE7A2}"/>
                </a:ext>
              </a:extLst>
            </p:cNvPr>
            <p:cNvSpPr txBox="1"/>
            <p:nvPr/>
          </p:nvSpPr>
          <p:spPr>
            <a:xfrm>
              <a:off x="6131849" y="4238819"/>
              <a:ext cx="11914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800" b="1" dirty="0">
                  <a:latin typeface="+mn-ea"/>
                </a:rPr>
                <a:t>응용분야</a:t>
              </a:r>
              <a:endParaRPr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61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Microsoft SEAL – CKKS </a:t>
            </a:r>
            <a:r>
              <a:rPr kumimoji="1" lang="ko-KR" altLang="en-US" dirty="0"/>
              <a:t>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85F16-7A5D-70FF-27AB-E3DD672D9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BGV</a:t>
            </a:r>
            <a:r>
              <a:rPr kumimoji="1"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유사</a:t>
            </a:r>
            <a:endParaRPr kumimoji="1"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정수로의 인코딩 과정 및 곱셈 후의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rescaling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부분은 다름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F89120-431D-3840-CFAB-E83C7FD67BF0}"/>
              </a:ext>
            </a:extLst>
          </p:cNvPr>
          <p:cNvGrpSpPr/>
          <p:nvPr/>
        </p:nvGrpSpPr>
        <p:grpSpPr>
          <a:xfrm>
            <a:off x="114847" y="2170537"/>
            <a:ext cx="11586267" cy="1717661"/>
            <a:chOff x="287233" y="2988426"/>
            <a:chExt cx="11586267" cy="17176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D18A7F-D386-9D1B-80B8-2FED5B3F11E3}"/>
                </a:ext>
              </a:extLst>
            </p:cNvPr>
            <p:cNvSpPr txBox="1"/>
            <p:nvPr/>
          </p:nvSpPr>
          <p:spPr>
            <a:xfrm>
              <a:off x="287233" y="4152089"/>
              <a:ext cx="36051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Encoding</a:t>
              </a:r>
            </a:p>
            <a:p>
              <a:pPr algn="ctr"/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실수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/</a:t>
              </a:r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복소수 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정수</a:t>
              </a:r>
              <a:r>
                <a: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)</a:t>
              </a:r>
              <a:endPara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B1F52E-7D79-F2E3-2710-857392873ADC}"/>
                </a:ext>
              </a:extLst>
            </p:cNvPr>
            <p:cNvGrpSpPr/>
            <p:nvPr/>
          </p:nvGrpSpPr>
          <p:grpSpPr>
            <a:xfrm>
              <a:off x="637035" y="2988426"/>
              <a:ext cx="11236465" cy="1717661"/>
              <a:chOff x="637035" y="2988426"/>
              <a:chExt cx="11236465" cy="171766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E7D7E26-232B-CCE9-F8F1-EF6B5D0BB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7035" y="3017235"/>
                <a:ext cx="2905530" cy="103837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3C39C58-F6A0-5C44-5985-FE857E681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858" b="3785"/>
              <a:stretch/>
            </p:blipFill>
            <p:spPr>
              <a:xfrm>
                <a:off x="3768437" y="2988426"/>
                <a:ext cx="8011643" cy="109598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C82D4-27F8-3581-7384-2957323A72D7}"/>
                  </a:ext>
                </a:extLst>
              </p:cNvPr>
              <p:cNvSpPr txBox="1"/>
              <p:nvPr/>
            </p:nvSpPr>
            <p:spPr>
              <a:xfrm>
                <a:off x="4239373" y="4152089"/>
                <a:ext cx="70697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동형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연산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  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 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           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Relinearization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                    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Rescale</a:t>
                </a:r>
                <a:endParaRPr kumimoji="1"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D0B67-776B-BC44-B008-6AE739C575F0}"/>
                  </a:ext>
                </a:extLst>
              </p:cNvPr>
              <p:cNvSpPr txBox="1"/>
              <p:nvPr/>
            </p:nvSpPr>
            <p:spPr>
              <a:xfrm>
                <a:off x="6893344" y="4429088"/>
                <a:ext cx="18865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암호문 항의 수 감소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04A9C4-4F85-2E89-3E47-3EFF88899257}"/>
                  </a:ext>
                </a:extLst>
              </p:cNvPr>
              <p:cNvSpPr txBox="1"/>
              <p:nvPr/>
            </p:nvSpPr>
            <p:spPr>
              <a:xfrm>
                <a:off x="8859584" y="4425540"/>
                <a:ext cx="30139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서로 다른 </a:t>
                </a:r>
                <a:r>
                  <a:rPr kumimoji="1" lang="en-US" altLang="ko-KR" sz="12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Scale factor </a:t>
                </a:r>
                <a:r>
                  <a:rPr kumimoji="1" lang="ko-KR" altLang="en-US" sz="12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일치시킴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74FB65-2C9A-2A4D-4602-01F05315A6E9}"/>
              </a:ext>
            </a:extLst>
          </p:cNvPr>
          <p:cNvGrpSpPr/>
          <p:nvPr/>
        </p:nvGrpSpPr>
        <p:grpSpPr>
          <a:xfrm>
            <a:off x="2224985" y="4013880"/>
            <a:ext cx="7354515" cy="2398322"/>
            <a:chOff x="1738685" y="4165197"/>
            <a:chExt cx="7354515" cy="239832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B57ACC-4FE1-7882-AAC9-36AC6046E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96"/>
            <a:stretch/>
          </p:blipFill>
          <p:spPr>
            <a:xfrm>
              <a:off x="3098800" y="4165197"/>
              <a:ext cx="5994400" cy="2398322"/>
            </a:xfrm>
            <a:prstGeom prst="rect">
              <a:avLst/>
            </a:prstGeom>
          </p:spPr>
        </p:pic>
        <p:sp>
          <p:nvSpPr>
            <p:cNvPr id="28" name="액자 27">
              <a:extLst>
                <a:ext uri="{FF2B5EF4-FFF2-40B4-BE49-F238E27FC236}">
                  <a16:creationId xmlns:a16="http://schemas.microsoft.com/office/drawing/2014/main" id="{A29CE158-2992-6FAC-A638-F30DD965C67F}"/>
                </a:ext>
              </a:extLst>
            </p:cNvPr>
            <p:cNvSpPr/>
            <p:nvPr/>
          </p:nvSpPr>
          <p:spPr>
            <a:xfrm>
              <a:off x="3098801" y="4337980"/>
              <a:ext cx="2665506" cy="192042"/>
            </a:xfrm>
            <a:prstGeom prst="frame">
              <a:avLst>
                <a:gd name="adj1" fmla="val 7985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1CCEDB5B-1A5F-E15A-5AE0-55AF9F1D2922}"/>
                </a:ext>
              </a:extLst>
            </p:cNvPr>
            <p:cNvSpPr/>
            <p:nvPr/>
          </p:nvSpPr>
          <p:spPr>
            <a:xfrm>
              <a:off x="3098798" y="4645657"/>
              <a:ext cx="3342341" cy="477672"/>
            </a:xfrm>
            <a:prstGeom prst="frame">
              <a:avLst>
                <a:gd name="adj1" fmla="val 522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1A85CFBE-15CF-494A-8E92-5C75807B2889}"/>
                </a:ext>
              </a:extLst>
            </p:cNvPr>
            <p:cNvSpPr/>
            <p:nvPr/>
          </p:nvSpPr>
          <p:spPr>
            <a:xfrm>
              <a:off x="3098799" y="5101924"/>
              <a:ext cx="3342342" cy="477672"/>
            </a:xfrm>
            <a:prstGeom prst="frame">
              <a:avLst>
                <a:gd name="adj1" fmla="val 3352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45B8B2-4A40-CB0D-2597-3E09B5DDA892}"/>
                </a:ext>
              </a:extLst>
            </p:cNvPr>
            <p:cNvSpPr txBox="1"/>
            <p:nvPr/>
          </p:nvSpPr>
          <p:spPr>
            <a:xfrm>
              <a:off x="1738685" y="5366921"/>
              <a:ext cx="12119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Rescale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7619CC-28BD-E47F-EC34-C771CA65269B}"/>
                </a:ext>
              </a:extLst>
            </p:cNvPr>
            <p:cNvSpPr txBox="1"/>
            <p:nvPr/>
          </p:nvSpPr>
          <p:spPr>
            <a:xfrm>
              <a:off x="1738686" y="4261090"/>
              <a:ext cx="12119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Encoding</a:t>
              </a:r>
              <a:endParaRPr lang="ko-KR" altLang="en-US" sz="1600" dirty="0"/>
            </a:p>
          </p:txBody>
        </p:sp>
        <p:sp>
          <p:nvSpPr>
            <p:cNvPr id="36" name="왼쪽 중괄호[L] 35">
              <a:extLst>
                <a:ext uri="{FF2B5EF4-FFF2-40B4-BE49-F238E27FC236}">
                  <a16:creationId xmlns:a16="http://schemas.microsoft.com/office/drawing/2014/main" id="{A534FCD2-C1C8-72E3-B05C-0894F85F8BD8}"/>
                </a:ext>
              </a:extLst>
            </p:cNvPr>
            <p:cNvSpPr/>
            <p:nvPr/>
          </p:nvSpPr>
          <p:spPr>
            <a:xfrm>
              <a:off x="2867891" y="4583018"/>
              <a:ext cx="230907" cy="1963875"/>
            </a:xfrm>
            <a:prstGeom prst="leftBrac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79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BDA4D-1F02-DDA2-1235-9551EF1D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145529E2-B2B0-7DC9-2310-3D91289F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23583"/>
              </p:ext>
            </p:extLst>
          </p:nvPr>
        </p:nvGraphicFramePr>
        <p:xfrm>
          <a:off x="411920" y="4283032"/>
          <a:ext cx="11368161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8299">
                  <a:extLst>
                    <a:ext uri="{9D8B030D-6E8A-4147-A177-3AD203B41FA5}">
                      <a16:colId xmlns:a16="http://schemas.microsoft.com/office/drawing/2014/main" val="3584831255"/>
                    </a:ext>
                  </a:extLst>
                </a:gridCol>
                <a:gridCol w="2370773">
                  <a:extLst>
                    <a:ext uri="{9D8B030D-6E8A-4147-A177-3AD203B41FA5}">
                      <a16:colId xmlns:a16="http://schemas.microsoft.com/office/drawing/2014/main" val="2423971469"/>
                    </a:ext>
                  </a:extLst>
                </a:gridCol>
                <a:gridCol w="1394572">
                  <a:extLst>
                    <a:ext uri="{9D8B030D-6E8A-4147-A177-3AD203B41FA5}">
                      <a16:colId xmlns:a16="http://schemas.microsoft.com/office/drawing/2014/main" val="3855679601"/>
                    </a:ext>
                  </a:extLst>
                </a:gridCol>
                <a:gridCol w="4834517">
                  <a:extLst>
                    <a:ext uri="{9D8B030D-6E8A-4147-A177-3AD203B41FA5}">
                      <a16:colId xmlns:a16="http://schemas.microsoft.com/office/drawing/2014/main" val="2841179943"/>
                    </a:ext>
                  </a:extLst>
                </a:gridCol>
              </a:tblGrid>
              <a:tr h="297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트랜잭션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거래 금액 동형 암호화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영지식 증명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043551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Public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Public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기존의 </a:t>
                      </a:r>
                      <a:r>
                        <a:rPr kumimoji="1" lang="ko-KR" altLang="en-US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이더리움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트랜잭션과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94889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Private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거래 금액 암호화 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이체 금액 이상의 잔액 증명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103992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Public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이체 금액 이상의 잔액 증명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64367"/>
                  </a:ext>
                </a:extLst>
              </a:tr>
            </a:tbl>
          </a:graphicData>
        </a:graphic>
      </p:graphicFrame>
      <p:graphicFrame>
        <p:nvGraphicFramePr>
          <p:cNvPr id="42" name="표 32">
            <a:extLst>
              <a:ext uri="{FF2B5EF4-FFF2-40B4-BE49-F238E27FC236}">
                <a16:creationId xmlns:a16="http://schemas.microsoft.com/office/drawing/2014/main" id="{C61A8BFA-4890-CA43-3DFD-7C06AA75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01229"/>
              </p:ext>
            </p:extLst>
          </p:nvPr>
        </p:nvGraphicFramePr>
        <p:xfrm>
          <a:off x="411920" y="5735853"/>
          <a:ext cx="1136816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8299">
                  <a:extLst>
                    <a:ext uri="{9D8B030D-6E8A-4147-A177-3AD203B41FA5}">
                      <a16:colId xmlns:a16="http://schemas.microsoft.com/office/drawing/2014/main" val="3584831255"/>
                    </a:ext>
                  </a:extLst>
                </a:gridCol>
                <a:gridCol w="2370773">
                  <a:extLst>
                    <a:ext uri="{9D8B030D-6E8A-4147-A177-3AD203B41FA5}">
                      <a16:colId xmlns:a16="http://schemas.microsoft.com/office/drawing/2014/main" val="2423971469"/>
                    </a:ext>
                  </a:extLst>
                </a:gridCol>
                <a:gridCol w="1394572">
                  <a:extLst>
                    <a:ext uri="{9D8B030D-6E8A-4147-A177-3AD203B41FA5}">
                      <a16:colId xmlns:a16="http://schemas.microsoft.com/office/drawing/2014/main" val="3855679601"/>
                    </a:ext>
                  </a:extLst>
                </a:gridCol>
                <a:gridCol w="4834517">
                  <a:extLst>
                    <a:ext uri="{9D8B030D-6E8A-4147-A177-3AD203B41FA5}">
                      <a16:colId xmlns:a16="http://schemas.microsoft.com/office/drawing/2014/main" val="2841179943"/>
                    </a:ext>
                  </a:extLst>
                </a:gridCol>
              </a:tblGrid>
              <a:tr h="297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스마트</a:t>
                      </a:r>
                      <a:r>
                        <a:rPr lang="en-US" altLang="ko-KR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컨트랙트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정보 동형 암호화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영지식 증명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043551"/>
                  </a:ext>
                </a:extLst>
              </a:tr>
              <a:tr h="514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정보 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컨트랙트 수행 조건</a:t>
                      </a: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암호화하여 연산</a:t>
                      </a:r>
                      <a:endParaRPr kumimoji="1"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</a:t>
                      </a:r>
                      <a:r>
                        <a:rPr kumimoji="1"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해당 조건들이 실제로 충족되는지 검증</a:t>
                      </a:r>
                      <a:endParaRPr kumimoji="1" lang="en-US" altLang="ko-KR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39488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A70EB3-3A1E-A9C9-3393-461D6F773A8A}"/>
              </a:ext>
            </a:extLst>
          </p:cNvPr>
          <p:cNvGrpSpPr/>
          <p:nvPr/>
        </p:nvGrpSpPr>
        <p:grpSpPr>
          <a:xfrm>
            <a:off x="-130452" y="1515214"/>
            <a:ext cx="10317140" cy="2211822"/>
            <a:chOff x="783948" y="1515214"/>
            <a:chExt cx="10317140" cy="22118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9C2457A-B8C9-618C-D89A-53FE38E6FB7D}"/>
                </a:ext>
              </a:extLst>
            </p:cNvPr>
            <p:cNvGrpSpPr/>
            <p:nvPr/>
          </p:nvGrpSpPr>
          <p:grpSpPr>
            <a:xfrm>
              <a:off x="5089685" y="1591280"/>
              <a:ext cx="5926805" cy="2135756"/>
              <a:chOff x="5089685" y="1591280"/>
              <a:chExt cx="5926805" cy="2135756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5F32371B-5A63-F102-1872-B8A9AF5B54FB}"/>
                  </a:ext>
                </a:extLst>
              </p:cNvPr>
              <p:cNvSpPr/>
              <p:nvPr/>
            </p:nvSpPr>
            <p:spPr>
              <a:xfrm>
                <a:off x="5530322" y="2705234"/>
                <a:ext cx="4915813" cy="1021802"/>
              </a:xfrm>
              <a:prstGeom prst="roundRect">
                <a:avLst>
                  <a:gd name="adj" fmla="val 749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898177D8-C500-4A08-31A2-CE2210E2B616}"/>
                  </a:ext>
                </a:extLst>
              </p:cNvPr>
              <p:cNvSpPr/>
              <p:nvPr/>
            </p:nvSpPr>
            <p:spPr>
              <a:xfrm>
                <a:off x="5530322" y="1591280"/>
                <a:ext cx="4915813" cy="1021802"/>
              </a:xfrm>
              <a:prstGeom prst="roundRect">
                <a:avLst>
                  <a:gd name="adj" fmla="val 749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A676326-F38D-6DA4-02E9-8BFBD8B6A57B}"/>
                  </a:ext>
                </a:extLst>
              </p:cNvPr>
              <p:cNvGrpSpPr/>
              <p:nvPr/>
            </p:nvGrpSpPr>
            <p:grpSpPr>
              <a:xfrm>
                <a:off x="5089685" y="2827703"/>
                <a:ext cx="5926805" cy="764668"/>
                <a:chOff x="4737514" y="2831631"/>
                <a:chExt cx="5926805" cy="76466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609195-31FE-2DF7-F3F5-149A8AF6B871}"/>
                    </a:ext>
                  </a:extLst>
                </p:cNvPr>
                <p:cNvSpPr txBox="1"/>
                <p:nvPr/>
              </p:nvSpPr>
              <p:spPr>
                <a:xfrm>
                  <a:off x="4737514" y="2831631"/>
                  <a:ext cx="59268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6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단일 사용자   </a:t>
                  </a:r>
                  <a:r>
                    <a:rPr kumimoji="1" lang="en-US" altLang="ko-KR" sz="16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/   </a:t>
                  </a:r>
                  <a:r>
                    <a:rPr kumimoji="1" lang="ko-KR" altLang="en-US" sz="16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여러 사용자</a:t>
                  </a:r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에 대해 동일 기능 지원</a:t>
                  </a:r>
                  <a:endPara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7C46AE-506F-5E3B-C792-053BC6B792CB}"/>
                    </a:ext>
                  </a:extLst>
                </p:cNvPr>
                <p:cNvSpPr txBox="1"/>
                <p:nvPr/>
              </p:nvSpPr>
              <p:spPr>
                <a:xfrm>
                  <a:off x="5158608" y="3102727"/>
                  <a:ext cx="170162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ko-KR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BGV</a:t>
                  </a:r>
                </a:p>
                <a:p>
                  <a:pPr algn="ctr"/>
                  <a:r>
                    <a:rPr kumimoji="1" lang="en-US" altLang="ko-KR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(</a:t>
                  </a:r>
                  <a:r>
                    <a:rPr kumimoji="1" lang="ko-KR" altLang="en-US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벤치마킹은 </a:t>
                  </a:r>
                  <a:r>
                    <a:rPr kumimoji="1" lang="en-US" altLang="ko-KR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BFV</a:t>
                  </a:r>
                  <a:r>
                    <a:rPr kumimoji="1" lang="ko-KR" altLang="en-US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사용</a:t>
                  </a:r>
                  <a:r>
                    <a:rPr kumimoji="1" lang="en-US" altLang="ko-KR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)</a:t>
                  </a:r>
                  <a:endParaRPr lang="ko-KR" altLang="en-US" sz="11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82AB69-7CE2-51FC-A316-546DAC7FDB7E}"/>
                    </a:ext>
                  </a:extLst>
                </p:cNvPr>
                <p:cNvSpPr txBox="1"/>
                <p:nvPr/>
              </p:nvSpPr>
              <p:spPr>
                <a:xfrm>
                  <a:off x="6531623" y="3103856"/>
                  <a:ext cx="1827029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ko-KR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Multi key HE</a:t>
                  </a:r>
                  <a:br>
                    <a:rPr kumimoji="1" lang="en-US" altLang="ko-KR" sz="14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</a:br>
                  <a:r>
                    <a:rPr kumimoji="1" lang="en-US" altLang="ko-KR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(</a:t>
                  </a:r>
                  <a:r>
                    <a:rPr kumimoji="1" lang="ko-KR" altLang="en-US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다자간 계산 수행</a:t>
                  </a:r>
                  <a:r>
                    <a:rPr kumimoji="1" lang="en-US" altLang="ko-KR" sz="11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)</a:t>
                  </a:r>
                  <a:endPara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C6E5F27-E998-5BCE-2F83-5B15985059C3}"/>
                </a:ext>
              </a:extLst>
            </p:cNvPr>
            <p:cNvGrpSpPr/>
            <p:nvPr/>
          </p:nvGrpSpPr>
          <p:grpSpPr>
            <a:xfrm>
              <a:off x="783948" y="1515214"/>
              <a:ext cx="10317140" cy="2065138"/>
              <a:chOff x="537508" y="1515214"/>
              <a:chExt cx="10317140" cy="2065138"/>
            </a:xfrm>
          </p:grpSpPr>
          <p:sp>
            <p:nvSpPr>
              <p:cNvPr id="47" name="오른쪽 화살표[R] 46">
                <a:extLst>
                  <a:ext uri="{FF2B5EF4-FFF2-40B4-BE49-F238E27FC236}">
                    <a16:creationId xmlns:a16="http://schemas.microsoft.com/office/drawing/2014/main" id="{74B7B5FB-D650-D9AE-5C20-9942C795081F}"/>
                  </a:ext>
                </a:extLst>
              </p:cNvPr>
              <p:cNvSpPr/>
              <p:nvPr/>
            </p:nvSpPr>
            <p:spPr>
              <a:xfrm>
                <a:off x="4758648" y="2485390"/>
                <a:ext cx="385546" cy="362526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C66721CE-A9A6-5218-C74D-81F1C8CF0F9F}"/>
                  </a:ext>
                </a:extLst>
              </p:cNvPr>
              <p:cNvGrpSpPr/>
              <p:nvPr/>
            </p:nvGrpSpPr>
            <p:grpSpPr>
              <a:xfrm>
                <a:off x="4758648" y="1687588"/>
                <a:ext cx="6096000" cy="843434"/>
                <a:chOff x="4758648" y="1840731"/>
                <a:chExt cx="6096000" cy="843434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E6B6FA-69F7-E939-B505-7F4303DA6594}"/>
                    </a:ext>
                  </a:extLst>
                </p:cNvPr>
                <p:cNvSpPr txBox="1"/>
                <p:nvPr/>
              </p:nvSpPr>
              <p:spPr>
                <a:xfrm>
                  <a:off x="5264339" y="1840731"/>
                  <a:ext cx="508461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ko-KR" altLang="en-US" sz="1600" b="1" dirty="0">
                      <a:solidFill>
                        <a:srgbClr val="0070C0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완전 동형 암호화를 통해 개인 정보를 보호</a:t>
                  </a:r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하는</a:t>
                  </a:r>
                  <a:endPara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pPr algn="ctr"/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스마트 </a:t>
                  </a:r>
                  <a:r>
                    <a:rPr kumimoji="1" lang="ko-KR" altLang="en-US" sz="1600" dirty="0" err="1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컨트랙트를</a:t>
                  </a:r>
                  <a:r>
                    <a:rPr kumimoji="1" lang="ko-KR" altLang="en-US" sz="16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지원하는 최초의 프레임 워크</a:t>
                  </a:r>
                  <a:endPara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186CC75-A87F-8890-C3BB-E0D7E4B64B34}"/>
                    </a:ext>
                  </a:extLst>
                </p:cNvPr>
                <p:cNvSpPr txBox="1"/>
                <p:nvPr/>
              </p:nvSpPr>
              <p:spPr>
                <a:xfrm>
                  <a:off x="4758648" y="2407166"/>
                  <a:ext cx="609600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컨트랙트에 사용되는 지갑 주소 및 다양한 개인 정보</a:t>
                  </a:r>
                  <a:r>
                    <a:rPr kumimoji="1"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kumimoji="1"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노출 방지</a:t>
                  </a:r>
                  <a:endParaRPr kumimoji="1"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2495DEE4-E4F0-E82E-EB2F-09E4879F3DD5}"/>
                  </a:ext>
                </a:extLst>
              </p:cNvPr>
              <p:cNvGrpSpPr/>
              <p:nvPr/>
            </p:nvGrpSpPr>
            <p:grpSpPr>
              <a:xfrm>
                <a:off x="537508" y="1515214"/>
                <a:ext cx="4560527" cy="2065138"/>
                <a:chOff x="350399" y="1435873"/>
                <a:chExt cx="4560527" cy="206513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B33D867-C6C4-F070-D897-5A169D0C5C16}"/>
                    </a:ext>
                  </a:extLst>
                </p:cNvPr>
                <p:cNvGrpSpPr/>
                <p:nvPr/>
              </p:nvGrpSpPr>
              <p:grpSpPr>
                <a:xfrm>
                  <a:off x="350399" y="1435873"/>
                  <a:ext cx="4560527" cy="1831621"/>
                  <a:chOff x="4009120" y="1341300"/>
                  <a:chExt cx="4560527" cy="1831621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24DCA43-030D-FC2F-856F-EE5116859B20}"/>
                      </a:ext>
                    </a:extLst>
                  </p:cNvPr>
                  <p:cNvGrpSpPr/>
                  <p:nvPr/>
                </p:nvGrpSpPr>
                <p:grpSpPr>
                  <a:xfrm>
                    <a:off x="4009120" y="1729117"/>
                    <a:ext cx="4560527" cy="1443804"/>
                    <a:chOff x="4133811" y="2569624"/>
                    <a:chExt cx="4560527" cy="144380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7BD30C64-2759-E9BB-1881-F752C2AACA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811" y="2569624"/>
                      <a:ext cx="23090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Private </a:t>
                      </a:r>
                      <a:r>
                        <a: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계정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82379FA2-E624-8475-883A-0677B0FF65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5247" y="2569684"/>
                      <a:ext cx="23090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Public </a:t>
                      </a:r>
                      <a:r>
                        <a: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계정</a:t>
                      </a:r>
                    </a:p>
                  </p:txBody>
                </p:sp>
                <p:grpSp>
                  <p:nvGrpSpPr>
                    <p:cNvPr id="9" name="그룹 8">
                      <a:extLst>
                        <a:ext uri="{FF2B5EF4-FFF2-40B4-BE49-F238E27FC236}">
                          <a16:creationId xmlns:a16="http://schemas.microsoft.com/office/drawing/2014/main" id="{6F2A5C76-BA6F-4F8A-B3C2-A81C22AA74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45611" y="3294676"/>
                      <a:ext cx="3971636" cy="718752"/>
                      <a:chOff x="4681137" y="3248494"/>
                      <a:chExt cx="3971636" cy="718752"/>
                    </a:xfrm>
                  </p:grpSpPr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2B01F5EB-F7D2-836B-293D-BB41C0B375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81137" y="3248494"/>
                        <a:ext cx="397163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컨트랙트 및 트랜잭션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(Public, Private)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8" name="TextBox 7">
                        <a:extLst>
                          <a:ext uri="{FF2B5EF4-FFF2-40B4-BE49-F238E27FC236}">
                            <a16:creationId xmlns:a16="http://schemas.microsoft.com/office/drawing/2014/main" id="{45A365CD-4137-6557-FBDD-19EF72D070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88355" y="3597914"/>
                        <a:ext cx="27801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dirty="0">
                            <a:solidFill>
                              <a:srgbClr val="0070C0"/>
                            </a:solidFill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동형암호 및 영지식 증명 사용</a:t>
                        </a:r>
                      </a:p>
                    </p:txBody>
                  </p:sp>
                </p:grpSp>
                <p:cxnSp>
                  <p:nvCxnSpPr>
                    <p:cNvPr id="11" name="직선 화살표 연결선 10">
                      <a:extLst>
                        <a:ext uri="{FF2B5EF4-FFF2-40B4-BE49-F238E27FC236}">
                          <a16:creationId xmlns:a16="http://schemas.microsoft.com/office/drawing/2014/main" id="{42B1B96A-524B-0D93-5894-83FCAB22F4C2}"/>
                        </a:ext>
                      </a:extLst>
                    </p:cNvPr>
                    <p:cNvCxnSpPr>
                      <a:cxnSpLocks/>
                      <a:stCxn id="4" idx="2"/>
                      <a:endCxn id="5" idx="0"/>
                    </p:cNvCxnSpPr>
                    <p:nvPr/>
                  </p:nvCxnSpPr>
                  <p:spPr>
                    <a:xfrm>
                      <a:off x="5288357" y="2938956"/>
                      <a:ext cx="1143072" cy="35572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직선 화살표 연결선 11">
                      <a:extLst>
                        <a:ext uri="{FF2B5EF4-FFF2-40B4-BE49-F238E27FC236}">
                          <a16:creationId xmlns:a16="http://schemas.microsoft.com/office/drawing/2014/main" id="{A77A4537-5A84-54C4-90FB-BD2AAC4AFFB9}"/>
                        </a:ext>
                      </a:extLst>
                    </p:cNvPr>
                    <p:cNvCxnSpPr>
                      <a:cxnSpLocks/>
                      <a:stCxn id="7" idx="2"/>
                      <a:endCxn id="5" idx="0"/>
                    </p:cNvCxnSpPr>
                    <p:nvPr/>
                  </p:nvCxnSpPr>
                  <p:spPr>
                    <a:xfrm flipH="1">
                      <a:off x="6431429" y="2939016"/>
                      <a:ext cx="1108364" cy="35566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2CB3684-0965-C3C8-DBCA-19CCF5A091D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010" y="1341300"/>
                    <a:ext cx="180109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2000" b="1" dirty="0">
                        <a:solidFill>
                          <a:srgbClr val="C00000"/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SmartFHE</a:t>
                    </a:r>
                    <a:endParaRPr kumimoji="1" lang="ko-KR" altLang="en-US" sz="2000" b="1" dirty="0">
                      <a:solidFill>
                        <a:srgbClr val="C00000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endParaRP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4CFB9DF-0822-3984-6CF6-01BE8D64BD86}"/>
                    </a:ext>
                  </a:extLst>
                </p:cNvPr>
                <p:cNvSpPr txBox="1"/>
                <p:nvPr/>
              </p:nvSpPr>
              <p:spPr>
                <a:xfrm>
                  <a:off x="1319100" y="3193234"/>
                  <a:ext cx="262312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Microsoft</a:t>
                  </a:r>
                  <a:r>
                    <a:rPr kumimoji="1" lang="ko-KR" alt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의 </a:t>
                  </a:r>
                  <a:r>
                    <a:rPr kumimoji="1"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SEAL</a:t>
                  </a:r>
                  <a:r>
                    <a:rPr kumimoji="1" lang="ko-KR" alt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사용</a:t>
                  </a:r>
                  <a:endParaRPr kumimoji="1"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26" name="오른쪽 화살표[R] 25">
                <a:extLst>
                  <a:ext uri="{FF2B5EF4-FFF2-40B4-BE49-F238E27FC236}">
                    <a16:creationId xmlns:a16="http://schemas.microsoft.com/office/drawing/2014/main" id="{9BFAA437-1CF3-FBE4-876C-16A01E816131}"/>
                  </a:ext>
                </a:extLst>
              </p:cNvPr>
              <p:cNvSpPr/>
              <p:nvPr/>
            </p:nvSpPr>
            <p:spPr>
              <a:xfrm>
                <a:off x="10339383" y="2485390"/>
                <a:ext cx="385546" cy="362526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7D348BB-5762-3AE7-116A-FCA6041FE97F}"/>
              </a:ext>
            </a:extLst>
          </p:cNvPr>
          <p:cNvSpPr txBox="1"/>
          <p:nvPr/>
        </p:nvSpPr>
        <p:spPr>
          <a:xfrm>
            <a:off x="9813318" y="2210972"/>
            <a:ext cx="2371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사용자의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시간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측면에서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성능 달성</a:t>
            </a:r>
          </a:p>
        </p:txBody>
      </p:sp>
    </p:spTree>
    <p:extLst>
      <p:ext uri="{BB962C8B-B14F-4D97-AF65-F5344CB8AC3E}">
        <p14:creationId xmlns:p14="http://schemas.microsoft.com/office/powerpoint/2010/main" val="307726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875D27A-BCC7-D3DD-687A-CA5081007590}"/>
              </a:ext>
            </a:extLst>
          </p:cNvPr>
          <p:cNvSpPr/>
          <p:nvPr/>
        </p:nvSpPr>
        <p:spPr>
          <a:xfrm>
            <a:off x="628072" y="4837022"/>
            <a:ext cx="10945092" cy="1813231"/>
          </a:xfrm>
          <a:prstGeom prst="roundRect">
            <a:avLst>
              <a:gd name="adj" fmla="val 7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2 </a:t>
            </a:r>
            <a:endParaRPr kumimoji="1"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D99A01-B546-BC00-5B1E-6A0410BEF7F4}"/>
              </a:ext>
            </a:extLst>
          </p:cNvPr>
          <p:cNvGrpSpPr/>
          <p:nvPr/>
        </p:nvGrpSpPr>
        <p:grpSpPr>
          <a:xfrm>
            <a:off x="1618220" y="1394752"/>
            <a:ext cx="8955558" cy="718089"/>
            <a:chOff x="2192732" y="1340543"/>
            <a:chExt cx="8955558" cy="7180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E574D8-5A35-5E04-D6E6-61B310EB4232}"/>
                </a:ext>
              </a:extLst>
            </p:cNvPr>
            <p:cNvSpPr txBox="1"/>
            <p:nvPr/>
          </p:nvSpPr>
          <p:spPr>
            <a:xfrm>
              <a:off x="2192732" y="1720078"/>
              <a:ext cx="8955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블록체인을 통한 무결성 보장 </a:t>
              </a:r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+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엣지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컴퓨팅을 통한 다자간 계산 </a:t>
              </a:r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효율적이며 안전한 다자간 계산 가능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2E8567-BFDB-1883-4052-DE7F2133463E}"/>
                </a:ext>
              </a:extLst>
            </p:cNvPr>
            <p:cNvSpPr txBox="1"/>
            <p:nvPr/>
          </p:nvSpPr>
          <p:spPr>
            <a:xfrm>
              <a:off x="2192733" y="1340543"/>
              <a:ext cx="895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 err="1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에스크로에서의</a:t>
              </a:r>
              <a:r>
                <a:rPr kumimoji="1" lang="ko-KR" altLang="en-US" b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데이터 보안 문제를 해결하기 위한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 기반의 </a:t>
              </a:r>
              <a:r>
                <a:rPr kumimoji="1" lang="ko-KR" altLang="en-US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엣지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컴퓨팅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E0D254-1453-6377-0994-7502795A7B21}"/>
              </a:ext>
            </a:extLst>
          </p:cNvPr>
          <p:cNvGrpSpPr/>
          <p:nvPr/>
        </p:nvGrpSpPr>
        <p:grpSpPr>
          <a:xfrm>
            <a:off x="2097573" y="2363689"/>
            <a:ext cx="7796552" cy="2130621"/>
            <a:chOff x="1800030" y="3429883"/>
            <a:chExt cx="7796552" cy="213062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7B1DC79-66D0-C27E-765D-0F90DC5215DF}"/>
                </a:ext>
              </a:extLst>
            </p:cNvPr>
            <p:cNvGrpSpPr/>
            <p:nvPr/>
          </p:nvGrpSpPr>
          <p:grpSpPr>
            <a:xfrm>
              <a:off x="1800030" y="3849599"/>
              <a:ext cx="3050498" cy="802950"/>
              <a:chOff x="362337" y="3756117"/>
              <a:chExt cx="3050498" cy="80295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60461D-BF67-A6BB-5921-AA3F9FF29A31}"/>
                  </a:ext>
                </a:extLst>
              </p:cNvPr>
              <p:cNvSpPr txBox="1"/>
              <p:nvPr/>
            </p:nvSpPr>
            <p:spPr>
              <a:xfrm>
                <a:off x="362337" y="4189735"/>
                <a:ext cx="3050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모든 데이터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암호화</a:t>
                </a:r>
                <a:endParaRPr kumimoji="1" lang="en-US" altLang="ko-KR" dirty="0">
                  <a:solidFill>
                    <a:srgbClr val="0070C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F4F05-B637-BDAF-D773-5AC7F417B6D4}"/>
                  </a:ext>
                </a:extLst>
              </p:cNvPr>
              <p:cNvSpPr txBox="1"/>
              <p:nvPr/>
            </p:nvSpPr>
            <p:spPr>
              <a:xfrm>
                <a:off x="928829" y="3756117"/>
                <a:ext cx="1917513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err="1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에스크로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클라이언트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8D53F43-9C50-613B-84D7-6B1DB94D5337}"/>
                </a:ext>
              </a:extLst>
            </p:cNvPr>
            <p:cNvGrpSpPr/>
            <p:nvPr/>
          </p:nvGrpSpPr>
          <p:grpSpPr>
            <a:xfrm>
              <a:off x="5874326" y="3429883"/>
              <a:ext cx="3722256" cy="2130621"/>
              <a:chOff x="5273962" y="3940783"/>
              <a:chExt cx="3722256" cy="213062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BAC0C-2139-CF29-06B2-7C9ED13EF5EA}"/>
                  </a:ext>
                </a:extLst>
              </p:cNvPr>
              <p:cNvSpPr txBox="1"/>
              <p:nvPr/>
            </p:nvSpPr>
            <p:spPr>
              <a:xfrm>
                <a:off x="5273962" y="5425073"/>
                <a:ext cx="3722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동형 암호를 통해 데이터에 대한 연산 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후</a:t>
                </a:r>
                <a:endPara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결과를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체인에 기록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클라이언트에게 반환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AECE3F-1DE5-1BCB-2CD6-BD00E0DC2808}"/>
                  </a:ext>
                </a:extLst>
              </p:cNvPr>
              <p:cNvGrpSpPr/>
              <p:nvPr/>
            </p:nvGrpSpPr>
            <p:grpSpPr>
              <a:xfrm>
                <a:off x="5606049" y="3940783"/>
                <a:ext cx="2811199" cy="1358376"/>
                <a:chOff x="4775199" y="4959174"/>
                <a:chExt cx="2811199" cy="135837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8E13ACD5-B9C0-346C-5009-57B1998476D7}"/>
                    </a:ext>
                  </a:extLst>
                </p:cNvPr>
                <p:cNvGrpSpPr/>
                <p:nvPr/>
              </p:nvGrpSpPr>
              <p:grpSpPr>
                <a:xfrm>
                  <a:off x="4775199" y="4959174"/>
                  <a:ext cx="2811199" cy="1358376"/>
                  <a:chOff x="4147271" y="4959175"/>
                  <a:chExt cx="2811199" cy="1358376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7D6E02-C7AE-0F64-391D-C270471D4AC4}"/>
                      </a:ext>
                    </a:extLst>
                  </p:cNvPr>
                  <p:cNvSpPr txBox="1"/>
                  <p:nvPr/>
                </p:nvSpPr>
                <p:spPr>
                  <a:xfrm>
                    <a:off x="5018857" y="4959175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A0A2B1D-BA62-B526-328E-79C0C1804FC2}"/>
                      </a:ext>
                    </a:extLst>
                  </p:cNvPr>
                  <p:cNvSpPr txBox="1"/>
                  <p:nvPr/>
                </p:nvSpPr>
                <p:spPr>
                  <a:xfrm>
                    <a:off x="4147271" y="5948219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74099DE-19D3-BA21-E8F7-9AAE5FDC1470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725" y="5948219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5F378D7C-C021-66F2-E40C-70CA1EF9AF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44557" y="5948218"/>
                        <a:ext cx="4293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5F378D7C-C021-66F2-E40C-70CA1EF9AF8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44557" y="5948218"/>
                        <a:ext cx="429347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71B79A0-0D10-8D2C-2020-FDBC41D5BCCC}"/>
                        </a:ext>
                      </a:extLst>
                    </p:cNvPr>
                    <p:cNvSpPr txBox="1"/>
                    <p:nvPr/>
                  </p:nvSpPr>
                  <p:spPr>
                    <a:xfrm rot="8056319">
                      <a:off x="5239139" y="5471692"/>
                      <a:ext cx="4293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1" lang="ko-KR" altLang="en-US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71B79A0-0D10-8D2C-2020-FDBC41D5BC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8056319">
                      <a:off x="5239139" y="5471692"/>
                      <a:ext cx="4293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23C0E54-C791-CA24-33AB-94C3CAFDB5F4}"/>
                        </a:ext>
                      </a:extLst>
                    </p:cNvPr>
                    <p:cNvSpPr txBox="1"/>
                    <p:nvPr/>
                  </p:nvSpPr>
                  <p:spPr>
                    <a:xfrm rot="13843420">
                      <a:off x="6752379" y="5472152"/>
                      <a:ext cx="4293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1" lang="ko-KR" alt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23C0E54-C791-CA24-33AB-94C3CAFDB5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3843420">
                      <a:off x="6752379" y="5472152"/>
                      <a:ext cx="429347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1947C20-7F05-5153-FC2A-6AA40507535B}"/>
              </a:ext>
            </a:extLst>
          </p:cNvPr>
          <p:cNvSpPr txBox="1"/>
          <p:nvPr/>
        </p:nvSpPr>
        <p:spPr>
          <a:xfrm>
            <a:off x="516801" y="4961956"/>
            <a:ext cx="11158394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동형 암호화를 통해 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프라이버시 보호 </a:t>
            </a:r>
            <a:r>
              <a:rPr kumimoji="1"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블록체인 활용을 통해</a:t>
            </a:r>
            <a:r>
              <a:rPr kumimoji="1"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무결성 보장</a:t>
            </a:r>
            <a:endParaRPr kumimoji="1" lang="en-US" altLang="ko-KR" sz="1600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그러나 동형암호화 후 연산 수행 시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클라이언트 부담 증가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+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블록체인 상에서 전부 동작 시 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체인의 효율성 감소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동형암호 </a:t>
            </a:r>
            <a:r>
              <a:rPr kumimoji="1"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+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블록체인에 </a:t>
            </a:r>
            <a:r>
              <a:rPr kumimoji="1"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엣지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컴퓨팅 구조 적용</a:t>
            </a:r>
            <a:endParaRPr kumimoji="1" lang="ko-KR" altLang="en-US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0EC2DE3D-ABD9-5D81-B979-AB4610B194ED}"/>
              </a:ext>
            </a:extLst>
          </p:cNvPr>
          <p:cNvSpPr/>
          <p:nvPr/>
        </p:nvSpPr>
        <p:spPr>
          <a:xfrm rot="5400000">
            <a:off x="5936291" y="5758706"/>
            <a:ext cx="319414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34C4A-3DA7-045F-007F-DDDC2478265D}"/>
              </a:ext>
            </a:extLst>
          </p:cNvPr>
          <p:cNvSpPr txBox="1"/>
          <p:nvPr/>
        </p:nvSpPr>
        <p:spPr>
          <a:xfrm>
            <a:off x="6582906" y="4429796"/>
            <a:ext cx="2900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Paillier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암호 시스템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덧셈 동형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648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EB0147-D35C-8267-9EF4-8A4321622EDF}"/>
              </a:ext>
            </a:extLst>
          </p:cNvPr>
          <p:cNvSpPr txBox="1"/>
          <p:nvPr/>
        </p:nvSpPr>
        <p:spPr>
          <a:xfrm>
            <a:off x="2599685" y="1192895"/>
            <a:ext cx="6992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블록체인 및 동형암호 기반의 스마트 그리드 시스템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사용자의 전기 사용량 데이터를 안전하게 집계하고 예측에 활용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19DC792-A713-BAFA-5C4A-40B09D476DD0}"/>
              </a:ext>
            </a:extLst>
          </p:cNvPr>
          <p:cNvGrpSpPr/>
          <p:nvPr/>
        </p:nvGrpSpPr>
        <p:grpSpPr>
          <a:xfrm>
            <a:off x="266344" y="1933093"/>
            <a:ext cx="11051775" cy="1122298"/>
            <a:chOff x="489455" y="1894782"/>
            <a:chExt cx="11051775" cy="1122298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E00C47-3F34-0968-B74D-C0A24A4F6445}"/>
                </a:ext>
              </a:extLst>
            </p:cNvPr>
            <p:cNvSpPr/>
            <p:nvPr/>
          </p:nvSpPr>
          <p:spPr>
            <a:xfrm>
              <a:off x="6489003" y="1894782"/>
              <a:ext cx="5052227" cy="1117540"/>
            </a:xfrm>
            <a:prstGeom prst="roundRect">
              <a:avLst>
                <a:gd name="adj" fmla="val 74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AC74739C-621F-CF94-3D9D-88415DD6A8DB}"/>
                </a:ext>
              </a:extLst>
            </p:cNvPr>
            <p:cNvSpPr/>
            <p:nvPr/>
          </p:nvSpPr>
          <p:spPr>
            <a:xfrm>
              <a:off x="1112201" y="1899540"/>
              <a:ext cx="5052227" cy="1117540"/>
            </a:xfrm>
            <a:prstGeom prst="roundRect">
              <a:avLst>
                <a:gd name="adj" fmla="val 74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3FFA83-A2C5-F73D-6D12-36FC15D3983D}"/>
                </a:ext>
              </a:extLst>
            </p:cNvPr>
            <p:cNvSpPr txBox="1"/>
            <p:nvPr/>
          </p:nvSpPr>
          <p:spPr>
            <a:xfrm>
              <a:off x="6935712" y="2198357"/>
              <a:ext cx="43700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집계 모듈을 </a:t>
              </a:r>
              <a:r>
                <a:rPr kumimoji="1" lang="ko-KR" altLang="en-US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블록체인에 배포</a:t>
              </a:r>
              <a:endParaRPr kumimoji="1"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집계 </a:t>
              </a:r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+</a:t>
              </a: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결과를 체인에 저장하여 무결성 보장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B7752A-744D-07A6-FAF0-F342CD6B10EB}"/>
                </a:ext>
              </a:extLst>
            </p:cNvPr>
            <p:cNvSpPr txBox="1"/>
            <p:nvPr/>
          </p:nvSpPr>
          <p:spPr>
            <a:xfrm>
              <a:off x="489455" y="2084347"/>
              <a:ext cx="62843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2E75B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동형암호화</a:t>
              </a:r>
              <a:r>
                <a:rPr kumimoji="1" lang="ko-KR" altLang="en-US" sz="16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를 통한 개인 정보 보호 및 기밀성 유지</a:t>
              </a:r>
              <a:b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모든 과정에서 집계자는 데이터를 볼 수 없으나</a:t>
              </a:r>
              <a:endPara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정확한 데이터를 전력 센터에 제공 가능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D6A0775-C2B4-46F5-065B-DDC4C64471CE}"/>
              </a:ext>
            </a:extLst>
          </p:cNvPr>
          <p:cNvSpPr txBox="1"/>
          <p:nvPr/>
        </p:nvSpPr>
        <p:spPr>
          <a:xfrm>
            <a:off x="6393591" y="6546226"/>
            <a:ext cx="58575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*이외에도 데이터 주입 공격</a:t>
            </a:r>
            <a:r>
              <a: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가로채기 등을 방지하기 위한 인증 메커니즘 도입하여 개인 정보 보호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A24CE6-8BAE-2885-FED7-C7E7AC9CE4D3}"/>
              </a:ext>
            </a:extLst>
          </p:cNvPr>
          <p:cNvGrpSpPr/>
          <p:nvPr/>
        </p:nvGrpSpPr>
        <p:grpSpPr>
          <a:xfrm>
            <a:off x="590548" y="3211072"/>
            <a:ext cx="10558161" cy="3519820"/>
            <a:chOff x="573775" y="2833667"/>
            <a:chExt cx="10558161" cy="351982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8706970-9225-341A-86B9-BF61E37B6A85}"/>
                </a:ext>
              </a:extLst>
            </p:cNvPr>
            <p:cNvGrpSpPr/>
            <p:nvPr/>
          </p:nvGrpSpPr>
          <p:grpSpPr>
            <a:xfrm>
              <a:off x="573775" y="2833667"/>
              <a:ext cx="10558161" cy="3519820"/>
              <a:chOff x="684612" y="2385421"/>
              <a:chExt cx="10558161" cy="35198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1BD251-1B45-E0B8-FAF9-02C7BB71BAA9}"/>
                  </a:ext>
                </a:extLst>
              </p:cNvPr>
              <p:cNvSpPr txBox="1"/>
              <p:nvPr/>
            </p:nvSpPr>
            <p:spPr>
              <a:xfrm>
                <a:off x="1174823" y="5132514"/>
                <a:ext cx="473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로컬 데이터 암호화 후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클라우드에 업로드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D6BC65C-7D51-9A60-6DBA-AC3B6B2AA928}"/>
                  </a:ext>
                </a:extLst>
              </p:cNvPr>
              <p:cNvGrpSpPr/>
              <p:nvPr/>
            </p:nvGrpSpPr>
            <p:grpSpPr>
              <a:xfrm>
                <a:off x="684612" y="2385421"/>
                <a:ext cx="5711203" cy="2640406"/>
                <a:chOff x="1156101" y="2185854"/>
                <a:chExt cx="5711203" cy="2640406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D315D9F7-8B27-6161-797E-691AB75A94BD}"/>
                    </a:ext>
                  </a:extLst>
                </p:cNvPr>
                <p:cNvGrpSpPr/>
                <p:nvPr/>
              </p:nvGrpSpPr>
              <p:grpSpPr>
                <a:xfrm>
                  <a:off x="1156101" y="2789121"/>
                  <a:ext cx="5711203" cy="2037139"/>
                  <a:chOff x="509555" y="2410430"/>
                  <a:chExt cx="5711203" cy="2037139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B429F51-6F4A-3804-1719-5F00E5C3D6E1}"/>
                      </a:ext>
                    </a:extLst>
                  </p:cNvPr>
                  <p:cNvGrpSpPr/>
                  <p:nvPr/>
                </p:nvGrpSpPr>
                <p:grpSpPr>
                  <a:xfrm>
                    <a:off x="509555" y="2410430"/>
                    <a:ext cx="2493805" cy="2037139"/>
                    <a:chOff x="1784174" y="2920705"/>
                    <a:chExt cx="2493805" cy="2037139"/>
                  </a:xfrm>
                </p:grpSpPr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227BDF89-6B7B-C830-820D-C282E229C0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4174" y="3237223"/>
                      <a:ext cx="2493805" cy="1358376"/>
                      <a:chOff x="6503956" y="2363689"/>
                      <a:chExt cx="2493805" cy="1358376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FE764971-BC98-5B50-79CB-BF432AD068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75542" y="2363689"/>
                        <a:ext cx="708848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1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4D3B4796-4BCA-82E7-C592-61FDC9DA95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03956" y="3352733"/>
                        <a:ext cx="748923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2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" name="TextBox 7">
                            <a:extLst>
                              <a:ext uri="{FF2B5EF4-FFF2-40B4-BE49-F238E27FC236}">
                                <a16:creationId xmlns:a16="http://schemas.microsoft.com/office/drawing/2014/main" id="{25670F75-1798-1BF2-AFE4-EE5B2D465F1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ko-KR" altLang="en-US" dirty="0">
                                <a:latin typeface="BM JUA OTF" panose="02020603020101020101" pitchFamily="18" charset="-127"/>
                                <a:ea typeface="BM JUA OTF" panose="02020603020101020101" pitchFamily="18" charset="-127"/>
                              </a:rPr>
                              <a:t>노드 </a:t>
                            </a:r>
                            <a14:m>
                              <m:oMath xmlns:m="http://schemas.openxmlformats.org/officeDocument/2006/math"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BM JUA OTF" panose="02020603020101020101" pitchFamily="18" charset="-127"/>
                                  </a:rPr>
                                  <m:t>𝒏</m:t>
                                </m:r>
                              </m:oMath>
                            </a14:m>
                            <a:endParaRPr kumimoji="1" lang="ko-KR" altLang="en-US" b="1" dirty="0">
                              <a:latin typeface="BM JUA OTF" panose="02020603020101020101" pitchFamily="18" charset="-127"/>
                              <a:ea typeface="BM JUA OTF" panose="02020603020101020101" pitchFamily="18" charset="-127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" name="TextBox 7">
                            <a:extLst>
                              <a:ext uri="{FF2B5EF4-FFF2-40B4-BE49-F238E27FC236}">
                                <a16:creationId xmlns:a16="http://schemas.microsoft.com/office/drawing/2014/main" id="{25670F75-1798-1BF2-AFE4-EE5B2D465F1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l="-6452" b="-25806"/>
                            </a:stretch>
                          </a:blipFill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4210FD96-8414-2716-0797-0B6B2B7D7A7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4210FD96-8414-2716-0797-0B6B2B7D7A7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" name="TextBox 9">
                            <a:extLst>
                              <a:ext uri="{FF2B5EF4-FFF2-40B4-BE49-F238E27FC236}">
                                <a16:creationId xmlns:a16="http://schemas.microsoft.com/office/drawing/2014/main" id="{B424489C-BCBC-2346-62DC-29C28BAEFE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" name="TextBox 9">
                            <a:extLst>
                              <a:ext uri="{FF2B5EF4-FFF2-40B4-BE49-F238E27FC236}">
                                <a16:creationId xmlns:a16="http://schemas.microsoft.com/office/drawing/2014/main" id="{B424489C-BCBC-2346-62DC-29C28BAEFEC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>
                            <a:extLst>
                              <a:ext uri="{FF2B5EF4-FFF2-40B4-BE49-F238E27FC236}">
                                <a16:creationId xmlns:a16="http://schemas.microsoft.com/office/drawing/2014/main" id="{E96FB5A4-472A-C76B-6236-6DF7B051F9D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>
                            <a:extLst>
                              <a:ext uri="{FF2B5EF4-FFF2-40B4-BE49-F238E27FC236}">
                                <a16:creationId xmlns:a16="http://schemas.microsoft.com/office/drawing/2014/main" id="{E96FB5A4-472A-C76B-6236-6DF7B051F9D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884EC37F-D33B-1222-316B-B75DE63FC5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5941" y="2920705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학교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D6B4190-38E1-9E63-C178-96248947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6889" y="4650067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집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37A5D0E-0785-B533-6125-D14908B13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4557" y="4649142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공장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B77B5800-20B9-3893-3A84-76C7AB438156}"/>
                      </a:ext>
                    </a:extLst>
                  </p:cNvPr>
                  <p:cNvGrpSpPr/>
                  <p:nvPr/>
                </p:nvGrpSpPr>
                <p:grpSpPr>
                  <a:xfrm>
                    <a:off x="3726953" y="2410430"/>
                    <a:ext cx="2493805" cy="2037139"/>
                    <a:chOff x="1784174" y="2920705"/>
                    <a:chExt cx="2493805" cy="2037139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92444DCC-671E-EAF9-AEAA-2E44CBEAA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4174" y="3237223"/>
                      <a:ext cx="2493805" cy="1358376"/>
                      <a:chOff x="6503956" y="2363689"/>
                      <a:chExt cx="2493805" cy="1358376"/>
                    </a:xfrm>
                  </p:grpSpPr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BDD13F37-181C-0561-BA56-4AF6924F48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75542" y="2363689"/>
                        <a:ext cx="708848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1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A56295-48FD-474F-9F5E-7A7E5DA214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03956" y="3352733"/>
                        <a:ext cx="748923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2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83851BD-D325-0D0E-1BB3-D86AC1D0634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ko-KR" altLang="en-US" dirty="0">
                                <a:latin typeface="BM JUA OTF" panose="02020603020101020101" pitchFamily="18" charset="-127"/>
                                <a:ea typeface="BM JUA OTF" panose="02020603020101020101" pitchFamily="18" charset="-127"/>
                              </a:rPr>
                              <a:t>노드 </a:t>
                            </a:r>
                            <a14:m>
                              <m:oMath xmlns:m="http://schemas.openxmlformats.org/officeDocument/2006/math"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BM JUA OTF" panose="02020603020101020101" pitchFamily="18" charset="-127"/>
                                  </a:rPr>
                                  <m:t>𝒏</m:t>
                                </m:r>
                              </m:oMath>
                            </a14:m>
                            <a:endParaRPr kumimoji="1" lang="ko-KR" altLang="en-US" b="1" dirty="0">
                              <a:latin typeface="BM JUA OTF" panose="02020603020101020101" pitchFamily="18" charset="-127"/>
                              <a:ea typeface="BM JUA OTF" panose="02020603020101020101" pitchFamily="18" charset="-127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83851BD-D325-0D0E-1BB3-D86AC1D0634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l="-4762" b="-25806"/>
                            </a:stretch>
                          </a:blipFill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9805E6AD-8C5D-7784-8DC8-AC62FAA35C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9805E6AD-8C5D-7784-8DC8-AC62FAA35C9B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6" name="TextBox 25">
                            <a:extLst>
                              <a:ext uri="{FF2B5EF4-FFF2-40B4-BE49-F238E27FC236}">
                                <a16:creationId xmlns:a16="http://schemas.microsoft.com/office/drawing/2014/main" id="{D6F7A659-7DFE-43AA-52D5-FCF80BCA00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6" name="TextBox 25">
                            <a:extLst>
                              <a:ext uri="{FF2B5EF4-FFF2-40B4-BE49-F238E27FC236}">
                                <a16:creationId xmlns:a16="http://schemas.microsoft.com/office/drawing/2014/main" id="{D6F7A659-7DFE-43AA-52D5-FCF80BCA001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BA948E06-EFD8-242D-1D50-6ED6F7671E0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BA948E06-EFD8-242D-1D50-6ED6F7671E0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2DA4881-F0B8-E457-8754-A114C43A42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5941" y="2920705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경찰서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88E25C-C2A6-D07F-8A29-656D5084C8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6889" y="4650067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집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26824E07-D067-CAC0-2764-D06E649F3F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4557" y="4649142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공장</a:t>
                      </a: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77C2052E-76ED-F7EB-47B3-D135E3D84D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97769" y="3194235"/>
                        <a:ext cx="4293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77C2052E-76ED-F7EB-47B3-D135E3D84D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97769" y="3194235"/>
                        <a:ext cx="429347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9E701100-9E5F-AD23-D1E3-2B28058F76E8}"/>
                    </a:ext>
                  </a:extLst>
                </p:cNvPr>
                <p:cNvGrpSpPr/>
                <p:nvPr/>
              </p:nvGrpSpPr>
              <p:grpSpPr>
                <a:xfrm>
                  <a:off x="1690036" y="2185854"/>
                  <a:ext cx="4730780" cy="631108"/>
                  <a:chOff x="1693598" y="2193753"/>
                  <a:chExt cx="4730780" cy="631108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B79FE-3185-E3DE-24F7-F7FEA896DB61}"/>
                      </a:ext>
                    </a:extLst>
                  </p:cNvPr>
                  <p:cNvSpPr txBox="1"/>
                  <p:nvPr/>
                </p:nvSpPr>
                <p:spPr>
                  <a:xfrm>
                    <a:off x="2767949" y="2486307"/>
                    <a:ext cx="25820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통합된 딥러닝 모델 및 체인 배포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63D80BE-8BFC-9009-517D-3879B191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1693598" y="2193753"/>
                    <a:ext cx="47307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스마트 그리드 네트워크</a:t>
                    </a:r>
                  </a:p>
                </p:txBody>
              </p: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213728-FB72-5712-56D0-A56C57F335DD}"/>
                  </a:ext>
                </a:extLst>
              </p:cNvPr>
              <p:cNvSpPr txBox="1"/>
              <p:nvPr/>
            </p:nvSpPr>
            <p:spPr>
              <a:xfrm>
                <a:off x="1174823" y="5535909"/>
                <a:ext cx="473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3.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데이터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복호화 한 후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학습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시켜 모델 갱신</a:t>
                </a: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0F53BF6C-00D2-6251-645C-D166766FC38B}"/>
                  </a:ext>
                </a:extLst>
              </p:cNvPr>
              <p:cNvGrpSpPr/>
              <p:nvPr/>
            </p:nvGrpSpPr>
            <p:grpSpPr>
              <a:xfrm>
                <a:off x="6772859" y="2385421"/>
                <a:ext cx="4469914" cy="3301091"/>
                <a:chOff x="6772859" y="2385421"/>
                <a:chExt cx="4469914" cy="3301091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8F5BFCA-AD1A-6AA2-7708-94B937C6B507}"/>
                    </a:ext>
                  </a:extLst>
                </p:cNvPr>
                <p:cNvSpPr txBox="1"/>
                <p:nvPr/>
              </p:nvSpPr>
              <p:spPr>
                <a:xfrm>
                  <a:off x="6772859" y="5317180"/>
                  <a:ext cx="44699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2.</a:t>
                  </a:r>
                  <a:r>
                    <a:rPr kumimoji="1" lang="ko-KR" altLang="en-US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 </a:t>
                  </a:r>
                  <a:r>
                    <a:rPr kumimoji="1" lang="ko-KR" altLang="en-US" dirty="0">
                      <a:solidFill>
                        <a:srgbClr val="C00000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암호화 된 상태로 데이터 집계 </a:t>
                  </a:r>
                  <a:r>
                    <a:rPr kumimoji="1" lang="ko-KR" altLang="en-US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후 로컬에 전송</a:t>
                  </a:r>
                  <a:endParaRPr kumimoji="1" lang="ko-KR" altLang="en-US" sz="1400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65C60D8-238F-5314-EE55-9ECA246D62A4}"/>
                    </a:ext>
                  </a:extLst>
                </p:cNvPr>
                <p:cNvGrpSpPr/>
                <p:nvPr/>
              </p:nvGrpSpPr>
              <p:grpSpPr>
                <a:xfrm>
                  <a:off x="7770097" y="2385421"/>
                  <a:ext cx="2582078" cy="678897"/>
                  <a:chOff x="7952039" y="5305739"/>
                  <a:chExt cx="2582078" cy="678897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3A9428C-E478-191E-368F-14A1554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7952039" y="5646082"/>
                    <a:ext cx="25820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블록체인 노드에 집계 모듈 배포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9863E40-AC52-9D19-A173-D0677BE6DB93}"/>
                      </a:ext>
                    </a:extLst>
                  </p:cNvPr>
                  <p:cNvSpPr txBox="1"/>
                  <p:nvPr/>
                </p:nvSpPr>
                <p:spPr>
                  <a:xfrm>
                    <a:off x="8077714" y="5305739"/>
                    <a:ext cx="2330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클라우드 서버</a:t>
                    </a:r>
                  </a:p>
                </p:txBody>
              </p:sp>
            </p:grp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B2EFA80-FE3E-70DD-EB5C-44B31E21BB08}"/>
                </a:ext>
              </a:extLst>
            </p:cNvPr>
            <p:cNvGrpSpPr/>
            <p:nvPr/>
          </p:nvGrpSpPr>
          <p:grpSpPr>
            <a:xfrm>
              <a:off x="7417698" y="3726217"/>
              <a:ext cx="2972992" cy="1358376"/>
              <a:chOff x="7379434" y="3782504"/>
              <a:chExt cx="2972992" cy="135837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73D6C4-5873-3F42-23F4-43AB0704C0C0}"/>
                  </a:ext>
                </a:extLst>
              </p:cNvPr>
              <p:cNvSpPr txBox="1"/>
              <p:nvPr/>
            </p:nvSpPr>
            <p:spPr>
              <a:xfrm>
                <a:off x="8287886" y="3782504"/>
                <a:ext cx="11416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집계 노드 </a:t>
                </a:r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</a:t>
                </a:r>
                <a:endPara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FD9CDE-195C-5C43-F075-4EC02EF2D74D}"/>
                  </a:ext>
                </a:extLst>
              </p:cNvPr>
              <p:cNvSpPr txBox="1"/>
              <p:nvPr/>
            </p:nvSpPr>
            <p:spPr>
              <a:xfrm>
                <a:off x="7379434" y="4771548"/>
                <a:ext cx="1181734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집계 노드 </a:t>
                </a:r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2</a:t>
                </a:r>
                <a:endPara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B677B9D-036B-2278-B1A4-07C77099E608}"/>
                      </a:ext>
                    </a:extLst>
                  </p:cNvPr>
                  <p:cNvSpPr txBox="1"/>
                  <p:nvPr/>
                </p:nvSpPr>
                <p:spPr>
                  <a:xfrm>
                    <a:off x="9156265" y="4771548"/>
                    <a:ext cx="119616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집계 노드 </a:t>
                    </a:r>
                    <a14:m>
                      <m:oMath xmlns:m="http://schemas.openxmlformats.org/officeDocument/2006/math"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BM JUA OTF" panose="02020603020101020101" pitchFamily="18" charset="-127"/>
                          </a:rPr>
                          <m:t>𝒏</m:t>
                        </m:r>
                      </m:oMath>
                    </a14:m>
                    <a:endParaRPr kumimoji="1" lang="ko-KR" altLang="en-US" b="1" dirty="0">
                      <a:latin typeface="BM JUA OTF" panose="02020603020101020101" pitchFamily="18" charset="-127"/>
                      <a:ea typeface="BM JUA OTF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B677B9D-036B-2278-B1A4-07C77099E6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6265" y="4771548"/>
                    <a:ext cx="119616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93" t="-3125" b="-18750"/>
                    </a:stretch>
                  </a:blipFill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60F0A71-CE12-7F99-7CB3-978F533567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4043" y="4735486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60F0A71-CE12-7F99-7CB3-978F53356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43" y="4735486"/>
                    <a:ext cx="4293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8D15606-1DD4-62AD-AC87-4A6290911AFA}"/>
                      </a:ext>
                    </a:extLst>
                  </p:cNvPr>
                  <p:cNvSpPr txBox="1"/>
                  <p:nvPr/>
                </p:nvSpPr>
                <p:spPr>
                  <a:xfrm rot="8056319">
                    <a:off x="7916104" y="4249791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8D15606-1DD4-62AD-AC87-4A6290911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56319">
                    <a:off x="7916104" y="4249791"/>
                    <a:ext cx="4293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BF49079-80B6-D949-1338-59D82B015716}"/>
                      </a:ext>
                    </a:extLst>
                  </p:cNvPr>
                  <p:cNvSpPr txBox="1"/>
                  <p:nvPr/>
                </p:nvSpPr>
                <p:spPr>
                  <a:xfrm rot="13843420">
                    <a:off x="9331488" y="4250254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BF49079-80B6-D949-1338-59D82B0157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843420">
                    <a:off x="9331488" y="4250254"/>
                    <a:ext cx="4293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162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D69BA6A-B0D4-E917-271A-D241A0FA56FC}"/>
              </a:ext>
            </a:extLst>
          </p:cNvPr>
          <p:cNvSpPr/>
          <p:nvPr/>
        </p:nvSpPr>
        <p:spPr>
          <a:xfrm>
            <a:off x="233086" y="4980818"/>
            <a:ext cx="11647736" cy="1569660"/>
          </a:xfrm>
          <a:prstGeom prst="roundRect">
            <a:avLst>
              <a:gd name="adj" fmla="val 40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A3299F-1A61-AC69-9A54-7DCEBF88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연구사례 종합 </a:t>
            </a:r>
            <a:r>
              <a:rPr kumimoji="1" lang="en-US" altLang="ko-KR" dirty="0"/>
              <a:t>(?)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439E3-8895-3DCF-32F7-C8A764CE12B5}"/>
              </a:ext>
            </a:extLst>
          </p:cNvPr>
          <p:cNvSpPr txBox="1"/>
          <p:nvPr/>
        </p:nvSpPr>
        <p:spPr>
          <a:xfrm>
            <a:off x="298681" y="5187028"/>
            <a:ext cx="1131809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안전한 집계 시스템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신뢰성 있는 데이터 공유 및 딥러닝 학습 등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응용 가능한 상황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그러나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대부분의 연구가 집계 시스템을 대상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함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타겟에 대한 연구가 필요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것으로 생각되며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기술과 결합된다면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넓은 분야에 확장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가능할 것으로 예상 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882DEA-1685-5820-172C-23DAB7146846}"/>
              </a:ext>
            </a:extLst>
          </p:cNvPr>
          <p:cNvGrpSpPr/>
          <p:nvPr/>
        </p:nvGrpSpPr>
        <p:grpSpPr>
          <a:xfrm>
            <a:off x="580424" y="2068206"/>
            <a:ext cx="5454792" cy="2352257"/>
            <a:chOff x="667039" y="1823178"/>
            <a:chExt cx="5454792" cy="235225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E9D4FDA-ECEB-57EC-0480-D2AFC7F1B2B7}"/>
                </a:ext>
              </a:extLst>
            </p:cNvPr>
            <p:cNvGrpSpPr/>
            <p:nvPr/>
          </p:nvGrpSpPr>
          <p:grpSpPr>
            <a:xfrm>
              <a:off x="667039" y="1823178"/>
              <a:ext cx="5222317" cy="2352257"/>
              <a:chOff x="667039" y="1823178"/>
              <a:chExt cx="5222317" cy="2352257"/>
            </a:xfrm>
          </p:grpSpPr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01BE7056-9A4C-3E2C-95E5-BDD774F4D23D}"/>
                  </a:ext>
                </a:extLst>
              </p:cNvPr>
              <p:cNvSpPr/>
              <p:nvPr/>
            </p:nvSpPr>
            <p:spPr>
              <a:xfrm>
                <a:off x="667039" y="2175594"/>
                <a:ext cx="5222317" cy="1999841"/>
              </a:xfrm>
              <a:prstGeom prst="roundRect">
                <a:avLst>
                  <a:gd name="adj" fmla="val 408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EECE-E680-9592-C00D-0601CAED972C}"/>
                  </a:ext>
                </a:extLst>
              </p:cNvPr>
              <p:cNvSpPr txBox="1"/>
              <p:nvPr/>
            </p:nvSpPr>
            <p:spPr>
              <a:xfrm>
                <a:off x="2347269" y="1823178"/>
                <a:ext cx="1425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동형암호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278C0-5D87-F1DA-97F1-FAA27C9D9D6E}"/>
                </a:ext>
              </a:extLst>
            </p:cNvPr>
            <p:cNvSpPr txBox="1"/>
            <p:nvPr/>
          </p:nvSpPr>
          <p:spPr>
            <a:xfrm>
              <a:off x="745131" y="2512941"/>
              <a:ext cx="53767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 체인의 거래 데이터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금액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계좌 등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을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숨긴 채 지불 가능</a:t>
              </a:r>
              <a:endPara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빅데이터에 대한 집계 시스템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에 대한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안전한 설계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가능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최근 연구는 속도나 계산 오버헤드 면에서 높은 성능을 달성</a:t>
              </a:r>
              <a:b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 블록체인 </a:t>
              </a:r>
              <a:r>
                <a:rPr kumimoji="1" lang="ko-KR" altLang="en-US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확장성을 저하시키지 </a:t>
              </a:r>
              <a:r>
                <a:rPr kumimoji="1" lang="en-US" altLang="ko-KR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X</a:t>
              </a:r>
              <a:endParaRPr kumimoji="1" lang="en-US" altLang="ko-KR" sz="14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보안성 및 확장성을 모두 만족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하는 연구 사례 다수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AA7B38-0381-0639-D027-D7F0934EE949}"/>
              </a:ext>
            </a:extLst>
          </p:cNvPr>
          <p:cNvSpPr txBox="1"/>
          <p:nvPr/>
        </p:nvSpPr>
        <p:spPr>
          <a:xfrm>
            <a:off x="2336622" y="1412025"/>
            <a:ext cx="751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블록체인 상에서의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프라이버시 보호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위해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동형암호와 영지식 증명이 활용</a:t>
            </a: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BC9843-695F-40AE-CF5F-5F15E449DC20}"/>
              </a:ext>
            </a:extLst>
          </p:cNvPr>
          <p:cNvGrpSpPr/>
          <p:nvPr/>
        </p:nvGrpSpPr>
        <p:grpSpPr>
          <a:xfrm>
            <a:off x="6028840" y="2068206"/>
            <a:ext cx="5642754" cy="2352256"/>
            <a:chOff x="947380" y="1823178"/>
            <a:chExt cx="5642754" cy="235225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5FE2B33-D967-4651-E2FB-EF08585F582E}"/>
                </a:ext>
              </a:extLst>
            </p:cNvPr>
            <p:cNvGrpSpPr/>
            <p:nvPr/>
          </p:nvGrpSpPr>
          <p:grpSpPr>
            <a:xfrm>
              <a:off x="947380" y="1823178"/>
              <a:ext cx="5642754" cy="2352256"/>
              <a:chOff x="947380" y="1823178"/>
              <a:chExt cx="5642754" cy="2352256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F7D73D4A-1278-37E3-8032-7DF8A694F82C}"/>
                  </a:ext>
                </a:extLst>
              </p:cNvPr>
              <p:cNvSpPr/>
              <p:nvPr/>
            </p:nvSpPr>
            <p:spPr>
              <a:xfrm>
                <a:off x="947380" y="2175594"/>
                <a:ext cx="5642754" cy="1999840"/>
              </a:xfrm>
              <a:prstGeom prst="roundRect">
                <a:avLst>
                  <a:gd name="adj" fmla="val 408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FBA93A-0C0E-73DF-2FF3-4B75714EE93B}"/>
                  </a:ext>
                </a:extLst>
              </p:cNvPr>
              <p:cNvSpPr txBox="1"/>
              <p:nvPr/>
            </p:nvSpPr>
            <p:spPr>
              <a:xfrm>
                <a:off x="3055835" y="1823178"/>
                <a:ext cx="1425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영지식 증명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CF6C2C-BA08-9DB8-D852-C88C47E4F396}"/>
                </a:ext>
              </a:extLst>
            </p:cNvPr>
            <p:cNvSpPr txBox="1"/>
            <p:nvPr/>
          </p:nvSpPr>
          <p:spPr>
            <a:xfrm>
              <a:off x="1080776" y="2783862"/>
              <a:ext cx="54245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 노출하지 않으면서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필요한 값을 가지고 있음을 증명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가능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동형 암호화와 함께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쓰일 수 있음</a:t>
              </a:r>
              <a:b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암호문에 대한 연산을 하지만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조건을 만족하는 값임을 증명</a:t>
              </a:r>
            </a:p>
          </p:txBody>
        </p:sp>
      </p:grp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8E3716AC-F065-A227-0A2F-6C9893498C4D}"/>
              </a:ext>
            </a:extLst>
          </p:cNvPr>
          <p:cNvSpPr/>
          <p:nvPr/>
        </p:nvSpPr>
        <p:spPr>
          <a:xfrm rot="5400000">
            <a:off x="5755030" y="4793845"/>
            <a:ext cx="319414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E1EC0-589C-6664-039D-4C2D34A70959}"/>
              </a:ext>
            </a:extLst>
          </p:cNvPr>
          <p:cNvSpPr txBox="1"/>
          <p:nvPr/>
        </p:nvSpPr>
        <p:spPr>
          <a:xfrm>
            <a:off x="1432294" y="4325544"/>
            <a:ext cx="945988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rgbClr val="C00000"/>
                </a:solidFill>
              </a:rPr>
              <a:t>여기는 그냥 동향 발표 때 적었던 결론입니다</a:t>
            </a:r>
            <a:r>
              <a:rPr kumimoji="1" lang="en-US" altLang="ko-KR" sz="1600" b="1" dirty="0">
                <a:solidFill>
                  <a:srgbClr val="C00000"/>
                </a:solidFill>
              </a:rPr>
              <a:t>..</a:t>
            </a:r>
          </a:p>
          <a:p>
            <a:pPr algn="ctr"/>
            <a:r>
              <a:rPr kumimoji="1" lang="ko-KR" altLang="en-US" sz="1600" b="1" dirty="0">
                <a:solidFill>
                  <a:srgbClr val="C00000"/>
                </a:solidFill>
              </a:rPr>
              <a:t>블록체인에 어떻게 활용하시려고 하는지 몰라서 말씀해주시면 삭제하거나 수정하겠습니다</a:t>
            </a:r>
            <a:r>
              <a:rPr kumimoji="1" lang="en-US" altLang="ko-KR" sz="1600" b="1" dirty="0">
                <a:solidFill>
                  <a:srgbClr val="C00000"/>
                </a:solidFill>
              </a:rPr>
              <a:t>..</a:t>
            </a:r>
            <a:endParaRPr kumimoji="1"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동형암호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+mn-ea"/>
              </a:rPr>
              <a:t>Partially Homomorphic Encryption (PHE)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600" dirty="0">
                <a:latin typeface="+mn-ea"/>
              </a:rPr>
              <a:t>덧셈 또는 곱셈 중 </a:t>
            </a:r>
            <a:r>
              <a:rPr kumimoji="1" lang="ko-KR" altLang="en-US" sz="1600" b="1" dirty="0">
                <a:solidFill>
                  <a:srgbClr val="2E75B6"/>
                </a:solidFill>
                <a:latin typeface="+mn-ea"/>
              </a:rPr>
              <a:t>하나의 연산에 대해서만</a:t>
            </a:r>
            <a:r>
              <a:rPr kumimoji="1" lang="ko-KR" altLang="en-US" sz="1600" dirty="0">
                <a:latin typeface="+mn-ea"/>
              </a:rPr>
              <a:t> 동형암호 성질 유지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kumimoji="1" lang="en-US" altLang="ko-KR" sz="1600" dirty="0">
                <a:latin typeface="+mn-ea"/>
              </a:rPr>
              <a:t>RSA-based PHE (1978) :</a:t>
            </a:r>
            <a:r>
              <a:rPr kumimoji="1" lang="ko-KR" altLang="en-US" sz="1600" dirty="0">
                <a:latin typeface="+mn-ea"/>
              </a:rPr>
              <a:t> 곱셈 연산만 지원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Schoolbook RSA</a:t>
            </a:r>
            <a:r>
              <a:rPr kumimoji="1" lang="ko-KR" altLang="en-US" sz="1600" dirty="0">
                <a:latin typeface="+mn-ea"/>
              </a:rPr>
              <a:t>에서만 동작하므로 안전하지 않음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kumimoji="1" lang="en-US" altLang="ko-KR" sz="1600" dirty="0">
                <a:latin typeface="+mn-ea"/>
              </a:rPr>
              <a:t>Goldwasser-</a:t>
            </a:r>
            <a:r>
              <a:rPr kumimoji="1" lang="en-US" altLang="ko-KR" sz="1600" dirty="0" err="1">
                <a:latin typeface="+mn-ea"/>
              </a:rPr>
              <a:t>Micali’s</a:t>
            </a:r>
            <a:r>
              <a:rPr kumimoji="1" lang="en-US" altLang="ko-KR" sz="1600" dirty="0">
                <a:latin typeface="+mn-ea"/>
              </a:rPr>
              <a:t> PHE (1982) : </a:t>
            </a:r>
            <a:r>
              <a:rPr kumimoji="1" lang="ko-KR" altLang="en-US" sz="1600" dirty="0">
                <a:latin typeface="+mn-ea"/>
              </a:rPr>
              <a:t>이진수의 덧셈 연산만 지원</a:t>
            </a:r>
            <a:endParaRPr kumimoji="1"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+mn-ea"/>
              </a:rPr>
              <a:t>Somewhat Homomorphic Encryption (SHE)</a:t>
            </a:r>
          </a:p>
          <a:p>
            <a:pPr lvl="1">
              <a:lnSpc>
                <a:spcPct val="130000"/>
              </a:lnSpc>
            </a:pPr>
            <a:r>
              <a:rPr kumimoji="1" lang="ko-KR" altLang="en-US" sz="1600" dirty="0">
                <a:latin typeface="+mn-ea"/>
              </a:rPr>
              <a:t>덧셈과 곱셈 연산을 </a:t>
            </a:r>
            <a:r>
              <a:rPr kumimoji="1" lang="ko-KR" altLang="en-US" sz="1600" b="1" dirty="0">
                <a:solidFill>
                  <a:srgbClr val="2E75B6"/>
                </a:solidFill>
                <a:latin typeface="+mn-ea"/>
              </a:rPr>
              <a:t>모두 지원하지만 제한된 횟수동안</a:t>
            </a:r>
            <a:r>
              <a:rPr kumimoji="1" lang="ko-KR" altLang="en-US" sz="1600" dirty="0">
                <a:latin typeface="+mn-ea"/>
              </a:rPr>
              <a:t> 동형암호 성질 유지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kumimoji="1" lang="ko-KR" altLang="en-US" sz="1600" dirty="0">
                <a:latin typeface="+mn-ea"/>
              </a:rPr>
              <a:t>암호문에 </a:t>
            </a:r>
            <a:r>
              <a:rPr kumimoji="1" lang="en-US" altLang="ko-KR" sz="1600" dirty="0">
                <a:latin typeface="+mn-ea"/>
              </a:rPr>
              <a:t>Noise</a:t>
            </a:r>
            <a:r>
              <a:rPr kumimoji="1" lang="ko-KR" altLang="en-US" sz="1600" dirty="0" err="1">
                <a:latin typeface="+mn-ea"/>
              </a:rPr>
              <a:t>를</a:t>
            </a:r>
            <a:r>
              <a:rPr kumimoji="1" lang="ko-KR" altLang="en-US" sz="1600" dirty="0">
                <a:latin typeface="+mn-ea"/>
              </a:rPr>
              <a:t> 삽입하는 방식으로 기밀성 유지 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연산을 반복할수록 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Noise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증가 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원본 메시지 훼손</a:t>
            </a:r>
            <a:endParaRPr kumimoji="1"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+mn-ea"/>
              </a:rPr>
              <a:t>Fully Homomorphic Encryption (FHE)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2E75B6"/>
                </a:solidFill>
                <a:latin typeface="+mn-ea"/>
              </a:rPr>
              <a:t>모든 유형의 연산에 대해 횟수 제한없이</a:t>
            </a:r>
            <a:r>
              <a:rPr kumimoji="1" lang="ko-KR" altLang="en-US" sz="1600" dirty="0">
                <a:latin typeface="+mn-ea"/>
              </a:rPr>
              <a:t> 동형암호 성질 유지 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+mn-ea"/>
              </a:rPr>
              <a:t>암호화된 비밀키를 통해 </a:t>
            </a:r>
            <a:r>
              <a:rPr kumimoji="1" lang="ko-KR" altLang="en-US" sz="1600" dirty="0" err="1">
                <a:latin typeface="+mn-ea"/>
              </a:rPr>
              <a:t>복호화하여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Noise</a:t>
            </a:r>
            <a:r>
              <a:rPr kumimoji="1" lang="ko-KR" altLang="en-US" sz="1600" dirty="0" err="1">
                <a:latin typeface="+mn-ea"/>
              </a:rPr>
              <a:t>를</a:t>
            </a:r>
            <a:r>
              <a:rPr kumimoji="1" lang="ko-KR" altLang="en-US" sz="1600" dirty="0">
                <a:latin typeface="+mn-ea"/>
              </a:rPr>
              <a:t> 없앤 후 </a:t>
            </a:r>
            <a:r>
              <a:rPr kumimoji="1" lang="ko-KR" altLang="en-US" sz="1600" dirty="0" err="1">
                <a:latin typeface="+mn-ea"/>
              </a:rPr>
              <a:t>재암호화하는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Bootstrapping</a:t>
            </a:r>
            <a:r>
              <a:rPr kumimoji="1" lang="ko-KR" altLang="en-US" sz="1600" dirty="0">
                <a:latin typeface="+mn-ea"/>
              </a:rPr>
              <a:t> 기법 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600" dirty="0">
                <a:latin typeface="+mn-ea"/>
              </a:rPr>
              <a:t>연산 횟수 제한 극복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>
                <a:latin typeface="+mn-ea"/>
              </a:rPr>
              <a:t>SHE + Bootstrapping 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 FHE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>
                <a:latin typeface="+mn-ea"/>
                <a:sym typeface="Wingdings" pitchFamily="2" charset="2"/>
              </a:rPr>
              <a:t>연산 부하 발생 가능</a:t>
            </a:r>
            <a:endParaRPr kumimoji="1"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kumimoji="1"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774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latin typeface="+mn-ea"/>
                <a:ea typeface="+mn-ea"/>
              </a:rPr>
              <a:t>동형암호 주요 </a:t>
            </a:r>
            <a:r>
              <a:rPr kumimoji="1" lang="ko-KR" altLang="en-US" dirty="0" err="1">
                <a:latin typeface="+mn-ea"/>
                <a:ea typeface="+mn-ea"/>
              </a:rPr>
              <a:t>스킴</a:t>
            </a:r>
            <a:endParaRPr kumimoji="1"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ko-KR" altLang="en-US" sz="1800" b="1" dirty="0">
                    <a:latin typeface="+mn-ea"/>
                  </a:rPr>
                  <a:t>성능 이슈 </a:t>
                </a:r>
                <a:r>
                  <a:rPr kumimoji="1" lang="en-US" altLang="ko-KR" sz="1800" dirty="0">
                    <a:latin typeface="+mn-ea"/>
                  </a:rPr>
                  <a:t>(Bootstrapping</a:t>
                </a:r>
                <a:r>
                  <a:rPr kumimoji="1" lang="ko-KR" altLang="en-US" sz="1800" dirty="0" err="1">
                    <a:latin typeface="+mn-ea"/>
                  </a:rPr>
                  <a:t>으로</a:t>
                </a:r>
                <a:r>
                  <a:rPr kumimoji="1" lang="ko-KR" altLang="en-US" sz="1800" dirty="0">
                    <a:latin typeface="+mn-ea"/>
                  </a:rPr>
                  <a:t> 인해 느린 속도</a:t>
                </a:r>
                <a:r>
                  <a:rPr kumimoji="1" lang="en-US" altLang="ko-KR" sz="1800" dirty="0">
                    <a:latin typeface="+mn-ea"/>
                  </a:rPr>
                  <a:t>)</a:t>
                </a:r>
                <a:r>
                  <a:rPr kumimoji="1" lang="ko-KR" altLang="en-US" sz="1800" dirty="0">
                    <a:latin typeface="+mn-ea"/>
                  </a:rPr>
                  <a:t>로 인해</a:t>
                </a:r>
                <a:r>
                  <a:rPr kumimoji="1" lang="ko-KR" altLang="en-US" sz="1800" dirty="0">
                    <a:latin typeface="+mn-ea"/>
                    <a:sym typeface="Wingdings" pitchFamily="2" charset="2"/>
                  </a:rPr>
                  <a:t> </a:t>
                </a:r>
                <a:r>
                  <a:rPr kumimoji="1" lang="en-US" altLang="ko-KR" sz="1800" dirty="0">
                    <a:latin typeface="+mn-ea"/>
                  </a:rPr>
                  <a:t>LWE </a:t>
                </a:r>
                <a:r>
                  <a:rPr kumimoji="1" lang="ko-KR" altLang="en-US" sz="1800" dirty="0">
                    <a:latin typeface="+mn-ea"/>
                  </a:rPr>
                  <a:t>기반 동형암호 </a:t>
                </a:r>
                <a:r>
                  <a:rPr kumimoji="1" lang="ko-KR" altLang="en-US" sz="1800" dirty="0" err="1">
                    <a:latin typeface="+mn-ea"/>
                  </a:rPr>
                  <a:t>스킴이</a:t>
                </a:r>
                <a:r>
                  <a:rPr kumimoji="1" lang="ko-KR" altLang="en-US" sz="1800" dirty="0">
                    <a:latin typeface="+mn-ea"/>
                  </a:rPr>
                  <a:t> 설계되고 있음</a:t>
                </a:r>
                <a:endParaRPr kumimoji="1" lang="en-US" altLang="ko-KR" sz="1800" b="1" dirty="0">
                  <a:latin typeface="+mn-ea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en-US" altLang="ko-KR" sz="1800" b="1" dirty="0">
                    <a:latin typeface="+mn-ea"/>
                  </a:rPr>
                  <a:t>LWE</a:t>
                </a:r>
                <a:r>
                  <a:rPr kumimoji="1" lang="ko-KR" altLang="en-US" sz="1800" b="1" dirty="0">
                    <a:latin typeface="+mn-ea"/>
                  </a:rPr>
                  <a:t> </a:t>
                </a:r>
                <a:r>
                  <a:rPr kumimoji="1" lang="en-US" altLang="ko-KR" sz="1800" b="1" dirty="0">
                    <a:latin typeface="+mn-ea"/>
                  </a:rPr>
                  <a:t>(Learning With Error) </a:t>
                </a:r>
                <a:r>
                  <a:rPr kumimoji="1" lang="ko-KR" altLang="en-US" sz="1800" b="1" dirty="0">
                    <a:latin typeface="+mn-ea"/>
                  </a:rPr>
                  <a:t>기반 암호 </a:t>
                </a:r>
                <a:r>
                  <a:rPr kumimoji="1" lang="en-US" altLang="ko-KR" sz="1800" b="1" dirty="0">
                    <a:latin typeface="+mn-ea"/>
                  </a:rPr>
                  <a:t>(2005) : BGV, BFV, CKKS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+mn-ea"/>
                  </a:rPr>
                  <a:t>(Small error)</a:t>
                </a:r>
                <a:r>
                  <a:rPr kumimoji="1" lang="ko-KR" altLang="en-US" sz="1600" dirty="0" err="1">
                    <a:latin typeface="+mn-ea"/>
                  </a:rPr>
                  <a:t>를</a:t>
                </a:r>
                <a:r>
                  <a:rPr kumimoji="1" lang="ko-KR" altLang="en-US" sz="1600" dirty="0">
                    <a:latin typeface="+mn-ea"/>
                  </a:rPr>
                  <a:t> 포함한 연립선형방정식의 해를 구하는 문제 </a:t>
                </a:r>
                <a:r>
                  <a:rPr kumimoji="1" lang="en-US" altLang="ko-KR" sz="16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1600" dirty="0">
                    <a:latin typeface="+mn-ea"/>
                  </a:rPr>
                  <a:t>가 더해지면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ko-KR" altLang="en-US" sz="1600" dirty="0" err="1">
                    <a:latin typeface="+mn-ea"/>
                  </a:rPr>
                  <a:t>를</a:t>
                </a:r>
                <a:r>
                  <a:rPr kumimoji="1" lang="ko-KR" altLang="en-US" sz="1600" dirty="0">
                    <a:latin typeface="+mn-ea"/>
                  </a:rPr>
                  <a:t> 찾는 것이 </a:t>
                </a:r>
                <a:r>
                  <a:rPr kumimoji="1" lang="ko-KR" altLang="en-US" sz="1600" dirty="0" err="1">
                    <a:latin typeface="+mn-ea"/>
                  </a:rPr>
                  <a:t>어려워짐</a:t>
                </a:r>
                <a:r>
                  <a:rPr kumimoji="1" lang="en-US" altLang="ko-KR" sz="1600" dirty="0">
                    <a:latin typeface="+mn-ea"/>
                  </a:rPr>
                  <a:t>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kumimoji="1" lang="en-US" altLang="ko-KR" sz="1600" dirty="0">
                    <a:latin typeface="+mn-ea"/>
                  </a:rPr>
                  <a:t>  </a:t>
                </a:r>
                <a:r>
                  <a:rPr kumimoji="1" lang="en-US" altLang="ko-KR" sz="1600" dirty="0">
                    <a:latin typeface="+mn-ea"/>
                    <a:sym typeface="Wingdings" pitchFamily="2" charset="2"/>
                  </a:rPr>
                  <a:t></a:t>
                </a:r>
                <a:r>
                  <a:rPr kumimoji="1" lang="ko-KR" altLang="en-US" sz="1600" dirty="0">
                    <a:latin typeface="+mn-ea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ko-KR" altLang="en-US" sz="1600" dirty="0">
                    <a:latin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ko-KR" altLang="en-US" sz="1600" i="1" dirty="0" smtClean="0">
                        <a:latin typeface="Cambria Math" panose="02040503050406030204" pitchFamily="18" charset="0"/>
                      </a:rPr>
                      <m:t>・</m:t>
                    </m:r>
                    <m:r>
                      <a:rPr kumimoji="1" lang="en-US" altLang="ko-KR" sz="16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sz="16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 err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ko-KR" altLang="en-US" sz="1600" dirty="0">
                    <a:latin typeface="+mn-ea"/>
                  </a:rPr>
                  <a:t>가 주어졌을 때</a:t>
                </a:r>
                <a:r>
                  <a:rPr kumimoji="1" lang="en-US" altLang="ko-KR" sz="1600" dirty="0">
                    <a:latin typeface="+mn-ea"/>
                  </a:rPr>
                  <a:t>,</a:t>
                </a:r>
                <a:r>
                  <a:rPr kumimoji="1"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kumimoji="1" lang="ko-KR" altLang="en-US" sz="1600" b="1" dirty="0" err="1">
                    <a:solidFill>
                      <a:srgbClr val="0070C0"/>
                    </a:solidFill>
                    <a:latin typeface="+mn-ea"/>
                  </a:rPr>
                  <a:t>를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+mn-ea"/>
                  </a:rPr>
                  <a:t> 찾는 것의 어려움에 기반</a:t>
                </a:r>
                <a:endParaRPr kumimoji="1" lang="en-US" altLang="ko-KR" sz="1600" dirty="0">
                  <a:latin typeface="+mn-ea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ko-KR" altLang="en-US" sz="1600" dirty="0">
                    <a:latin typeface="+mn-ea"/>
                  </a:rPr>
                  <a:t>이를 기반으로 하는 동형암호는 격자기반암호와 </a:t>
                </a:r>
                <a:r>
                  <a:rPr kumimoji="1" lang="ko-KR" altLang="en-US" sz="1600" b="1" dirty="0">
                    <a:latin typeface="+mn-ea"/>
                  </a:rPr>
                  <a:t>동일한 안전성 </a:t>
                </a:r>
                <a:r>
                  <a:rPr kumimoji="1" lang="ko-KR" altLang="en-US" sz="1600" dirty="0">
                    <a:latin typeface="+mn-ea"/>
                  </a:rPr>
                  <a:t>제공</a:t>
                </a:r>
                <a:endParaRPr kumimoji="1"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D88DB97-508C-BA48-B684-8FAE2CB75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35" t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9FBE3F-B7C8-903F-CCC5-AF75A0C9F1CB}"/>
              </a:ext>
            </a:extLst>
          </p:cNvPr>
          <p:cNvGraphicFramePr>
            <a:graphicFrameLocks noGrp="1"/>
          </p:cNvGraphicFramePr>
          <p:nvPr/>
        </p:nvGraphicFramePr>
        <p:xfrm>
          <a:off x="304438" y="3998687"/>
          <a:ext cx="1727200" cy="2367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7205593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11222769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908902398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846328995"/>
                    </a:ext>
                  </a:extLst>
                </a:gridCol>
              </a:tblGrid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9279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17241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8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240655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343696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76507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294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E74978A-8C5E-93C7-3BBD-50E75CAA5C15}"/>
              </a:ext>
            </a:extLst>
          </p:cNvPr>
          <p:cNvSpPr/>
          <p:nvPr/>
        </p:nvSpPr>
        <p:spPr>
          <a:xfrm>
            <a:off x="2138363" y="4772240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F932579D-C94B-722F-2B93-34A3673810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0436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F932579D-C94B-722F-2B93-34A3673810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44457"/>
                  </p:ext>
                </p:extLst>
              </p:nvPr>
            </p:nvGraphicFramePr>
            <p:xfrm>
              <a:off x="2580436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333" r="-3333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333" t="-96667" r="-3333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333" t="-203448" r="-3333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3333" t="-303448" r="-333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3912C091-30FA-0E1E-F328-17E15D7AB160}"/>
              </a:ext>
            </a:extLst>
          </p:cNvPr>
          <p:cNvSpPr/>
          <p:nvPr/>
        </p:nvSpPr>
        <p:spPr>
          <a:xfrm>
            <a:off x="3078576" y="476133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=</a:t>
            </a:r>
            <a:endParaRPr lang="ko-KR" altLang="en-US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25CB74-F69E-2CDC-C43A-BA50E2CB1DCA}"/>
              </a:ext>
            </a:extLst>
          </p:cNvPr>
          <p:cNvGraphicFramePr>
            <a:graphicFrameLocks noGrp="1"/>
          </p:cNvGraphicFramePr>
          <p:nvPr/>
        </p:nvGraphicFramePr>
        <p:xfrm>
          <a:off x="3495121" y="3927915"/>
          <a:ext cx="381000" cy="2226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616376056"/>
                    </a:ext>
                  </a:extLst>
                </a:gridCol>
              </a:tblGrid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69117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03077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97669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8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64715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73376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904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2503820A-E82D-0001-D1CB-42318D24D7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93347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2503820A-E82D-0001-D1CB-42318D24D7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586162"/>
                  </p:ext>
                </p:extLst>
              </p:nvPr>
            </p:nvGraphicFramePr>
            <p:xfrm>
              <a:off x="4493347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r="-3226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t="-96667" r="-3226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t="-203448" r="-3226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5"/>
                          <a:stretch>
                            <a:fillRect t="-303448" r="-3226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5B31C7-A895-D6EE-F99B-7961EDBA38C8}"/>
              </a:ext>
            </a:extLst>
          </p:cNvPr>
          <p:cNvSpPr/>
          <p:nvPr/>
        </p:nvSpPr>
        <p:spPr>
          <a:xfrm>
            <a:off x="3983320" y="4761334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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02F5CF-3F6A-4A44-0C36-9612B818026A}"/>
              </a:ext>
            </a:extLst>
          </p:cNvPr>
          <p:cNvSpPr/>
          <p:nvPr/>
        </p:nvSpPr>
        <p:spPr>
          <a:xfrm>
            <a:off x="4081037" y="5751665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찾기 쉬움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8892975-9547-3373-6B4F-953E3A582402}"/>
              </a:ext>
            </a:extLst>
          </p:cNvPr>
          <p:cNvGraphicFramePr>
            <a:graphicFrameLocks noGrp="1"/>
          </p:cNvGraphicFramePr>
          <p:nvPr/>
        </p:nvGraphicFramePr>
        <p:xfrm>
          <a:off x="5888397" y="3998687"/>
          <a:ext cx="1727200" cy="2367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7205593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11222769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908902398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846328995"/>
                    </a:ext>
                  </a:extLst>
                </a:gridCol>
              </a:tblGrid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9279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17241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8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240655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343696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76507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7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294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737EC7-2D45-59BD-F4DF-F4636CEF9DC2}"/>
              </a:ext>
            </a:extLst>
          </p:cNvPr>
          <p:cNvSpPr/>
          <p:nvPr/>
        </p:nvSpPr>
        <p:spPr>
          <a:xfrm>
            <a:off x="7722322" y="4772240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2B4EC125-23D9-BF94-26FE-7FDAD8CA7F0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64395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2B4EC125-23D9-BF94-26FE-7FDAD8CA7F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569544"/>
                  </p:ext>
                </p:extLst>
              </p:nvPr>
            </p:nvGraphicFramePr>
            <p:xfrm>
              <a:off x="8164395" y="4214480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r="-3226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t="-96667" r="-3226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t="-203448" r="-3226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6"/>
                          <a:stretch>
                            <a:fillRect t="-303448" r="-3226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672A37-82B9-327A-948E-BBBEFC44FFCE}"/>
              </a:ext>
            </a:extLst>
          </p:cNvPr>
          <p:cNvSpPr/>
          <p:nvPr/>
        </p:nvSpPr>
        <p:spPr>
          <a:xfrm>
            <a:off x="9664611" y="477224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=</a:t>
            </a:r>
            <a:endParaRPr lang="ko-KR" altLang="en-US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81DE94B-EFAC-9E52-199F-92F8AEDBA7FD}"/>
              </a:ext>
            </a:extLst>
          </p:cNvPr>
          <p:cNvGraphicFramePr>
            <a:graphicFrameLocks noGrp="1"/>
          </p:cNvGraphicFramePr>
          <p:nvPr/>
        </p:nvGraphicFramePr>
        <p:xfrm>
          <a:off x="10157356" y="3938821"/>
          <a:ext cx="373380" cy="2226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616376056"/>
                    </a:ext>
                  </a:extLst>
                </a:gridCol>
              </a:tblGrid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6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69117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03077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97669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8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64715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73376"/>
                  </a:ext>
                </a:extLst>
              </a:tr>
              <a:tr h="3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904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38C6AB77-772D-2A46-5D16-045F909A1D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55582" y="4225386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406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38C6AB77-772D-2A46-5D16-045F909A1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5597101"/>
                  </p:ext>
                </p:extLst>
              </p:nvPr>
            </p:nvGraphicFramePr>
            <p:xfrm>
              <a:off x="11155582" y="4225386"/>
              <a:ext cx="370911" cy="146304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70911">
                      <a:extLst>
                        <a:ext uri="{9D8B030D-6E8A-4147-A177-3AD203B41FA5}">
                          <a16:colId xmlns:a16="http://schemas.microsoft.com/office/drawing/2014/main" val="31828532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3333" r="-3333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166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3333" t="-100000" r="-333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386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3333" t="-200000" r="-3333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4180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7"/>
                          <a:stretch>
                            <a:fillRect l="-3333" t="-300000" r="-3333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26065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D4E675-6443-E208-8FC0-9521349636C7}"/>
              </a:ext>
            </a:extLst>
          </p:cNvPr>
          <p:cNvSpPr/>
          <p:nvPr/>
        </p:nvSpPr>
        <p:spPr>
          <a:xfrm>
            <a:off x="10645555" y="4772240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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81956E-236E-C6F1-5694-76ACE4298E4E}"/>
              </a:ext>
            </a:extLst>
          </p:cNvPr>
          <p:cNvSpPr/>
          <p:nvPr/>
        </p:nvSpPr>
        <p:spPr>
          <a:xfrm>
            <a:off x="10630746" y="5751665"/>
            <a:ext cx="14205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찾기 어려움</a:t>
            </a:r>
            <a:endParaRPr lang="en-US" altLang="ko-KR" b="1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</p:txBody>
      </p:sp>
      <p:cxnSp>
        <p:nvCxnSpPr>
          <p:cNvPr id="29" name="직선 연결선 31">
            <a:extLst>
              <a:ext uri="{FF2B5EF4-FFF2-40B4-BE49-F238E27FC236}">
                <a16:creationId xmlns:a16="http://schemas.microsoft.com/office/drawing/2014/main" id="{547B46FD-CDD6-0EE2-2B93-F6BA083A3AE7}"/>
              </a:ext>
            </a:extLst>
          </p:cNvPr>
          <p:cNvCxnSpPr/>
          <p:nvPr/>
        </p:nvCxnSpPr>
        <p:spPr>
          <a:xfrm>
            <a:off x="5473300" y="3343271"/>
            <a:ext cx="15247" cy="3304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32A0C71-079D-7CA5-D838-6981CE4AAF51}"/>
              </a:ext>
            </a:extLst>
          </p:cNvPr>
          <p:cNvGraphicFramePr>
            <a:graphicFrameLocks noGrp="1"/>
          </p:cNvGraphicFramePr>
          <p:nvPr/>
        </p:nvGraphicFramePr>
        <p:xfrm>
          <a:off x="9078976" y="3911005"/>
          <a:ext cx="431800" cy="236728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1637066124"/>
                    </a:ext>
                  </a:extLst>
                </a:gridCol>
              </a:tblGrid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31040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623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36949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975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44825"/>
                  </a:ext>
                </a:extLst>
              </a:tr>
              <a:tr h="394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9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31864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5206C5-1E8A-C711-F8F1-2D497B1D7106}"/>
              </a:ext>
            </a:extLst>
          </p:cNvPr>
          <p:cNvSpPr/>
          <p:nvPr/>
        </p:nvSpPr>
        <p:spPr>
          <a:xfrm>
            <a:off x="8638857" y="477224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88F2AF-B5B4-49C9-45F8-5C9435C41E45}"/>
                  </a:ext>
                </a:extLst>
              </p:cNvPr>
              <p:cNvSpPr txBox="1"/>
              <p:nvPr/>
            </p:nvSpPr>
            <p:spPr>
              <a:xfrm>
                <a:off x="982227" y="330301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kumimoji="1" lang="ko-Kore-KR" altLang="en-US" b="1" dirty="0">
                  <a:solidFill>
                    <a:srgbClr val="2E75B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88F2AF-B5B4-49C9-45F8-5C9435C41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27" y="3303010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오른쪽 중괄호 35">
            <a:extLst>
              <a:ext uri="{FF2B5EF4-FFF2-40B4-BE49-F238E27FC236}">
                <a16:creationId xmlns:a16="http://schemas.microsoft.com/office/drawing/2014/main" id="{96956D37-37CF-C05B-1790-D5320E0BBC95}"/>
              </a:ext>
            </a:extLst>
          </p:cNvPr>
          <p:cNvSpPr/>
          <p:nvPr/>
        </p:nvSpPr>
        <p:spPr>
          <a:xfrm rot="16200000">
            <a:off x="1024174" y="2908218"/>
            <a:ext cx="298855" cy="1741129"/>
          </a:xfrm>
          <a:prstGeom prst="rightBrace">
            <a:avLst>
              <a:gd name="adj1" fmla="val 33382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787119F-870C-5836-9DB3-DDCC3AE51BCA}"/>
                  </a:ext>
                </a:extLst>
              </p:cNvPr>
              <p:cNvSpPr txBox="1"/>
              <p:nvPr/>
            </p:nvSpPr>
            <p:spPr>
              <a:xfrm>
                <a:off x="2590042" y="3832268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kumimoji="1" lang="ko-Kore-KR" altLang="en-US" b="1" dirty="0">
                  <a:solidFill>
                    <a:schemeClr val="accent4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787119F-870C-5836-9DB3-DDCC3AE5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42" y="3832268"/>
                <a:ext cx="3818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B8AF03-B0DD-127A-47BD-A3A9415F78BD}"/>
                  </a:ext>
                </a:extLst>
              </p:cNvPr>
              <p:cNvSpPr txBox="1"/>
              <p:nvPr/>
            </p:nvSpPr>
            <p:spPr>
              <a:xfrm>
                <a:off x="9112014" y="3570186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kumimoji="1" lang="ko-Kore-KR" altLang="en-US" b="1" dirty="0">
                  <a:solidFill>
                    <a:schemeClr val="accent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B8AF03-B0DD-127A-47BD-A3A9415F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014" y="3570186"/>
                <a:ext cx="393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27F4BB-3D94-919D-3D73-0765EEB47452}"/>
                  </a:ext>
                </a:extLst>
              </p:cNvPr>
              <p:cNvSpPr txBox="1"/>
              <p:nvPr/>
            </p:nvSpPr>
            <p:spPr>
              <a:xfrm>
                <a:off x="6544054" y="331794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rgbClr val="2E75B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kumimoji="1" lang="ko-Kore-KR" altLang="en-US" b="1" dirty="0">
                  <a:solidFill>
                    <a:srgbClr val="2E75B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27F4BB-3D94-919D-3D73-0765EEB47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054" y="3317941"/>
                <a:ext cx="4187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오른쪽 중괄호 35">
            <a:extLst>
              <a:ext uri="{FF2B5EF4-FFF2-40B4-BE49-F238E27FC236}">
                <a16:creationId xmlns:a16="http://schemas.microsoft.com/office/drawing/2014/main" id="{6C96C4CC-538D-3F39-AAFB-6E3C331CC667}"/>
              </a:ext>
            </a:extLst>
          </p:cNvPr>
          <p:cNvSpPr/>
          <p:nvPr/>
        </p:nvSpPr>
        <p:spPr>
          <a:xfrm rot="16200000">
            <a:off x="6598527" y="2923149"/>
            <a:ext cx="298855" cy="1741129"/>
          </a:xfrm>
          <a:prstGeom prst="rightBrace">
            <a:avLst>
              <a:gd name="adj1" fmla="val 33382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3618C3-658D-0952-1373-C1A3D758D569}"/>
                  </a:ext>
                </a:extLst>
              </p:cNvPr>
              <p:cNvSpPr txBox="1"/>
              <p:nvPr/>
            </p:nvSpPr>
            <p:spPr>
              <a:xfrm>
                <a:off x="8164395" y="3847199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kumimoji="1" lang="ko-Kore-KR" altLang="en-US" b="1" dirty="0">
                  <a:solidFill>
                    <a:schemeClr val="accent4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3618C3-658D-0952-1373-C1A3D758D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95" y="3847199"/>
                <a:ext cx="38183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>
            <a:extLst>
              <a:ext uri="{FF2B5EF4-FFF2-40B4-BE49-F238E27FC236}">
                <a16:creationId xmlns:a16="http://schemas.microsoft.com/office/drawing/2014/main" id="{60A5FA7E-B903-48F7-93D9-61C87753CB72}"/>
              </a:ext>
            </a:extLst>
          </p:cNvPr>
          <p:cNvSpPr/>
          <p:nvPr/>
        </p:nvSpPr>
        <p:spPr>
          <a:xfrm>
            <a:off x="8679605" y="6209859"/>
            <a:ext cx="1229824" cy="458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Small error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D0027AE-49DB-F212-3782-01DE2EF66C00}"/>
              </a:ext>
            </a:extLst>
          </p:cNvPr>
          <p:cNvGrpSpPr/>
          <p:nvPr/>
        </p:nvGrpSpPr>
        <p:grpSpPr>
          <a:xfrm>
            <a:off x="9290013" y="2842277"/>
            <a:ext cx="2236480" cy="690416"/>
            <a:chOff x="8294257" y="2501754"/>
            <a:chExt cx="2236480" cy="690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41E8015-0742-E414-0179-BA112B326250}"/>
                    </a:ext>
                  </a:extLst>
                </p:cNvPr>
                <p:cNvSpPr txBox="1"/>
                <p:nvPr/>
              </p:nvSpPr>
              <p:spPr>
                <a:xfrm>
                  <a:off x="8500349" y="2566236"/>
                  <a:ext cx="18639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1600" dirty="0"/>
                    <a:t>공개키</a:t>
                  </a:r>
                  <a:r>
                    <a:rPr kumimoji="1" lang="ko-KR" altLang="en-US" sz="1600" dirty="0"/>
                    <a:t> </a:t>
                  </a:r>
                  <a:r>
                    <a:rPr kumimoji="1" lang="en-US" altLang="ko-KR" sz="1600" dirty="0"/>
                    <a:t>: 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en-US" altLang="ko-KR" sz="1600" dirty="0"/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ko-KR" altLang="en-US" sz="1600" i="1" dirty="0" smtClean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kumimoji="1" lang="en-US" altLang="ko-KR" sz="1600" i="1" dirty="0" err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1600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dirty="0" err="1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endParaRPr kumimoji="1" lang="en-US" altLang="ko-KR" sz="1600" dirty="0"/>
                </a:p>
                <a:p>
                  <a:r>
                    <a:rPr kumimoji="1" lang="ko-KR" altLang="en-US" sz="1600" dirty="0"/>
                    <a:t>개인키 </a:t>
                  </a:r>
                  <a:r>
                    <a:rPr kumimoji="1" lang="en-US" altLang="ko-KR" sz="1600" dirty="0"/>
                    <a:t>:</a:t>
                  </a:r>
                  <a:r>
                    <a:rPr kumimoji="1" lang="ko-KR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kumimoji="1" lang="ko-Kore-KR" altLang="en-US" sz="16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41E8015-0742-E414-0179-BA112B32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349" y="2566236"/>
                  <a:ext cx="1863908" cy="584775"/>
                </a:xfrm>
                <a:prstGeom prst="rect">
                  <a:avLst/>
                </a:prstGeom>
                <a:blipFill>
                  <a:blip r:embed="rId13"/>
                  <a:stretch>
                    <a:fillRect l="-2027" t="-2083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88EA4930-317C-4DAE-E9FA-F53E4E49CD18}"/>
                </a:ext>
              </a:extLst>
            </p:cNvPr>
            <p:cNvSpPr/>
            <p:nvPr/>
          </p:nvSpPr>
          <p:spPr>
            <a:xfrm>
              <a:off x="8294257" y="2501754"/>
              <a:ext cx="2236480" cy="6904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30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E67B-9F73-B84B-9935-756EF95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>
                <a:latin typeface="+mn-ea"/>
                <a:ea typeface="+mn-ea"/>
              </a:rPr>
              <a:t>LWE</a:t>
            </a:r>
            <a:r>
              <a:rPr kumimoji="1" lang="ko-KR" altLang="en-US" dirty="0">
                <a:latin typeface="+mn-ea"/>
                <a:ea typeface="+mn-ea"/>
              </a:rPr>
              <a:t> 기반 동형암호 </a:t>
            </a:r>
            <a:r>
              <a:rPr kumimoji="1" lang="ko-KR" altLang="en-US" dirty="0" err="1">
                <a:latin typeface="+mn-ea"/>
                <a:ea typeface="+mn-ea"/>
              </a:rPr>
              <a:t>스킴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8DB97-508C-BA48-B684-8FAE2CB7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dirty="0">
                <a:latin typeface="+mn-ea"/>
              </a:rPr>
              <a:t>LWE </a:t>
            </a:r>
            <a:r>
              <a:rPr kumimoji="1" lang="ko-KR" altLang="en-US" sz="2000" b="1" dirty="0">
                <a:latin typeface="+mn-ea"/>
              </a:rPr>
              <a:t>기반 동형암호 </a:t>
            </a:r>
            <a:r>
              <a:rPr kumimoji="1" lang="ko-KR" altLang="en-US" sz="2000" b="1" dirty="0" err="1">
                <a:latin typeface="+mn-ea"/>
              </a:rPr>
              <a:t>스킴</a:t>
            </a:r>
            <a:endParaRPr kumimoji="1"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kumimoji="1" lang="ko-KR" altLang="en-US" sz="1800" b="1" dirty="0">
                <a:latin typeface="+mn-ea"/>
              </a:rPr>
              <a:t>정수 상에서의 </a:t>
            </a:r>
            <a:r>
              <a:rPr kumimoji="1" lang="en-US" altLang="ko-KR" sz="1800" b="1" dirty="0">
                <a:latin typeface="+mn-ea"/>
              </a:rPr>
              <a:t>HE (exact arithmetic)</a:t>
            </a:r>
          </a:p>
          <a:p>
            <a:pPr lvl="2">
              <a:lnSpc>
                <a:spcPct val="120000"/>
              </a:lnSpc>
            </a:pPr>
            <a:r>
              <a:rPr kumimoji="1" lang="en-US" altLang="ko-KR" sz="1600" dirty="0">
                <a:latin typeface="+mn-ea"/>
              </a:rPr>
              <a:t>2011</a:t>
            </a:r>
            <a:r>
              <a:rPr kumimoji="1" lang="ko-KR" altLang="en-US" sz="1600" dirty="0">
                <a:latin typeface="+mn-ea"/>
              </a:rPr>
              <a:t>・</a:t>
            </a:r>
            <a:r>
              <a:rPr kumimoji="1" lang="en-US" altLang="ko-KR" sz="1600" dirty="0">
                <a:latin typeface="+mn-ea"/>
              </a:rPr>
              <a:t>2014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 err="1">
                <a:latin typeface="+mn-ea"/>
              </a:rPr>
              <a:t>Brakerski</a:t>
            </a:r>
            <a:r>
              <a:rPr kumimoji="1" lang="en-US" altLang="ko-KR" sz="1600" dirty="0">
                <a:latin typeface="+mn-ea"/>
              </a:rPr>
              <a:t>-Gentry-</a:t>
            </a:r>
            <a:r>
              <a:rPr kumimoji="1" lang="en-US" altLang="ko-KR" sz="1600" dirty="0" err="1">
                <a:latin typeface="+mn-ea"/>
              </a:rPr>
              <a:t>Vaikuntanathan</a:t>
            </a:r>
            <a:r>
              <a:rPr kumimoji="1" lang="en-US" altLang="ko-KR" sz="1600" dirty="0">
                <a:latin typeface="+mn-ea"/>
              </a:rPr>
              <a:t> (</a:t>
            </a:r>
            <a:r>
              <a:rPr kumimoji="1" lang="en-US" altLang="ko-KR" sz="1600" b="1" dirty="0">
                <a:latin typeface="+mn-ea"/>
              </a:rPr>
              <a:t>BGV</a:t>
            </a:r>
            <a:r>
              <a:rPr kumimoji="1" lang="en-US" altLang="ko-KR" sz="1600" dirty="0">
                <a:latin typeface="+mn-ea"/>
              </a:rPr>
              <a:t>) [1]</a:t>
            </a:r>
          </a:p>
          <a:p>
            <a:pPr lvl="2">
              <a:lnSpc>
                <a:spcPct val="120000"/>
              </a:lnSpc>
            </a:pPr>
            <a:r>
              <a:rPr kumimoji="1" lang="en-US" altLang="ko-KR" sz="1600" dirty="0">
                <a:latin typeface="+mn-ea"/>
              </a:rPr>
              <a:t>2012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 err="1">
                <a:latin typeface="+mn-ea"/>
              </a:rPr>
              <a:t>Brakerski</a:t>
            </a:r>
            <a:r>
              <a:rPr kumimoji="1" lang="en-US" altLang="ko-KR" sz="1600" dirty="0">
                <a:latin typeface="+mn-ea"/>
              </a:rPr>
              <a:t> / Fan-</a:t>
            </a:r>
            <a:r>
              <a:rPr kumimoji="1" lang="en-US" altLang="ko-KR" sz="1600" dirty="0" err="1">
                <a:latin typeface="+mn-ea"/>
              </a:rPr>
              <a:t>Vercauteren</a:t>
            </a:r>
            <a:r>
              <a:rPr kumimoji="1" lang="en-US" altLang="ko-KR" sz="1600" dirty="0">
                <a:latin typeface="+mn-ea"/>
              </a:rPr>
              <a:t> (</a:t>
            </a:r>
            <a:r>
              <a:rPr kumimoji="1" lang="en-US" altLang="ko-KR" sz="1600" b="1" dirty="0">
                <a:latin typeface="+mn-ea"/>
              </a:rPr>
              <a:t>BFV</a:t>
            </a:r>
            <a:r>
              <a:rPr kumimoji="1" lang="en-US" altLang="ko-KR" sz="1600" dirty="0">
                <a:latin typeface="+mn-ea"/>
              </a:rPr>
              <a:t>) [2]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800" b="1" dirty="0">
                <a:latin typeface="+mn-ea"/>
              </a:rPr>
              <a:t>실수 상에서의 </a:t>
            </a:r>
            <a:r>
              <a:rPr kumimoji="1" lang="en-US" altLang="ko-KR" sz="1800" b="1" dirty="0">
                <a:latin typeface="+mn-ea"/>
              </a:rPr>
              <a:t>HE (approximate arithmetic)</a:t>
            </a:r>
          </a:p>
          <a:p>
            <a:pPr lvl="2">
              <a:lnSpc>
                <a:spcPct val="120000"/>
              </a:lnSpc>
            </a:pPr>
            <a:r>
              <a:rPr kumimoji="1" lang="en-US" altLang="ko-KR" sz="1600" dirty="0">
                <a:latin typeface="+mn-ea"/>
              </a:rPr>
              <a:t>2017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Chen-Kim-Kim-Song (</a:t>
            </a:r>
            <a:r>
              <a:rPr kumimoji="1" lang="en-US" altLang="ko-KR" sz="1600" b="1" dirty="0">
                <a:latin typeface="+mn-ea"/>
              </a:rPr>
              <a:t>CKKS</a:t>
            </a:r>
            <a:r>
              <a:rPr kumimoji="1" lang="en-US" altLang="ko-KR" sz="1600" dirty="0">
                <a:latin typeface="+mn-ea"/>
              </a:rPr>
              <a:t>) [3]</a:t>
            </a:r>
            <a:endParaRPr kumimoji="1" lang="en-US" altLang="ko-KR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6C6F3-E2C9-E19D-E625-1FCF1C263BE4}"/>
              </a:ext>
            </a:extLst>
          </p:cNvPr>
          <p:cNvSpPr txBox="1"/>
          <p:nvPr/>
        </p:nvSpPr>
        <p:spPr>
          <a:xfrm>
            <a:off x="0" y="6098739"/>
            <a:ext cx="3700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+mn-ea"/>
              </a:rPr>
              <a:t>[1] https://</a:t>
            </a:r>
            <a:r>
              <a:rPr kumimoji="1" lang="en-US" altLang="ko-Kore-KR" sz="1400" dirty="0" err="1">
                <a:latin typeface="+mn-ea"/>
              </a:rPr>
              <a:t>dl.acm.org</a:t>
            </a:r>
            <a:r>
              <a:rPr kumimoji="1" lang="en-US" altLang="ko-Kore-KR" sz="1400" dirty="0">
                <a:latin typeface="+mn-ea"/>
              </a:rPr>
              <a:t>/</a:t>
            </a:r>
            <a:r>
              <a:rPr kumimoji="1" lang="en-US" altLang="ko-Kore-KR" sz="1400" dirty="0" err="1">
                <a:latin typeface="+mn-ea"/>
              </a:rPr>
              <a:t>doi</a:t>
            </a:r>
            <a:r>
              <a:rPr kumimoji="1" lang="en-US" altLang="ko-Kore-KR" sz="1400" dirty="0">
                <a:latin typeface="+mn-ea"/>
              </a:rPr>
              <a:t>/10.1145/2633600</a:t>
            </a:r>
          </a:p>
          <a:p>
            <a:r>
              <a:rPr kumimoji="1" lang="en-US" altLang="ko-Kore-KR" sz="1400" dirty="0">
                <a:latin typeface="+mn-ea"/>
              </a:rPr>
              <a:t>[2] https://</a:t>
            </a:r>
            <a:r>
              <a:rPr kumimoji="1" lang="en-US" altLang="ko-Kore-KR" sz="1400" dirty="0" err="1">
                <a:latin typeface="+mn-ea"/>
              </a:rPr>
              <a:t>eprint.iacr.org</a:t>
            </a:r>
            <a:r>
              <a:rPr kumimoji="1" lang="en-US" altLang="ko-Kore-KR" sz="1400" dirty="0">
                <a:latin typeface="+mn-ea"/>
              </a:rPr>
              <a:t>/2012/144</a:t>
            </a:r>
          </a:p>
          <a:p>
            <a:r>
              <a:rPr kumimoji="1" lang="en-US" altLang="ko-Kore-KR" sz="1400" dirty="0">
                <a:latin typeface="+mn-ea"/>
              </a:rPr>
              <a:t>[3] https://</a:t>
            </a:r>
            <a:r>
              <a:rPr kumimoji="1" lang="en-US" altLang="ko-Kore-KR" sz="1400" dirty="0" err="1">
                <a:latin typeface="+mn-ea"/>
              </a:rPr>
              <a:t>eprint.iacr.org</a:t>
            </a:r>
            <a:r>
              <a:rPr kumimoji="1" lang="en-US" altLang="ko-Kore-KR" sz="1400" dirty="0">
                <a:latin typeface="+mn-ea"/>
              </a:rPr>
              <a:t>/2016/421</a:t>
            </a:r>
            <a:endParaRPr kumimoji="1" lang="ko-Kore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90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Brakerski</a:t>
            </a:r>
            <a:r>
              <a:rPr kumimoji="1" lang="en-US" altLang="ko-KR" dirty="0"/>
              <a:t>-Gentry-</a:t>
            </a:r>
            <a:r>
              <a:rPr kumimoji="1" lang="en-US" altLang="ko-KR" dirty="0" err="1"/>
              <a:t>Vaikuntanathan</a:t>
            </a:r>
            <a:r>
              <a:rPr kumimoji="1" lang="en-US" altLang="ko-KR" dirty="0"/>
              <a:t> (BGV) 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Ring-LWE</a:t>
                </a:r>
                <a:r>
                  <a:rPr kumimoji="1" lang="ko-KR" altLang="en-US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상에서의 </a:t>
                </a:r>
                <a:r>
                  <a:rPr kumimoji="1" lang="en-US" altLang="ko-KR" sz="18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(leveled) FHE</a:t>
                </a:r>
              </a:p>
              <a:p>
                <a:pPr lvl="1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사용자가 정한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레벨 상에서는 제한 없이 완전 동형 암호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 가능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BGV</a:t>
                </a: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전체 과정</a:t>
                </a:r>
                <a:endParaRPr kumimoji="1" lang="en-US" altLang="ko-KR" sz="18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Parameter generation</a:t>
                </a:r>
              </a:p>
              <a:p>
                <a:pPr lvl="2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보안 레벨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평문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형태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평문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및 암호문의 범위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Key generation</a:t>
                </a:r>
              </a:p>
              <a:p>
                <a:pPr marL="914400" lvl="2" indent="0">
                  <a:buNone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개인키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공개키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𝐸𝐾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(=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𝑅𝐾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relinearization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endPara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Encryption</a:t>
                </a:r>
              </a:p>
              <a:p>
                <a:pPr marL="914400" lvl="2" indent="0">
                  <a:buNone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비밀키 또는 공개키로 암호화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Decryption</a:t>
                </a:r>
              </a:p>
              <a:p>
                <a:pPr marL="914400" lvl="2" indent="0">
                  <a:buNone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개인키로 복호화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Evaluation</a:t>
                </a:r>
              </a:p>
              <a:p>
                <a:pPr marL="914400" lvl="2" indent="0">
                  <a:buNone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덧셈 및 곱셈에 대한 동형 연산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Refresh</a:t>
                </a:r>
              </a:p>
              <a:p>
                <a:pPr marL="914400" lvl="2" indent="0">
                  <a:buNone/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연산 횟수의 제한을 없애기 위함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(Relinearization, Modswitch, Bootstrap)</a:t>
                </a:r>
                <a:endParaRPr kumimoji="1" lang="en-US" altLang="ko-KR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05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BGV – Parameter and Key generation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Parameter generation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보안 레벨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𝑷𝑻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평문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형태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정수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MI (Modular integer), Extension fields (EX)</a:t>
                </a: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실수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Approximate numbers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최대 곱셈 가능한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depth (BGV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에서는 최대 곱셈 범위를 정할 수 있음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kumimoji="1" lang="ko-KR" altLang="en-US" sz="1600" b="1" dirty="0" err="1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평문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및 암호문의 범위 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plaintext ring :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sz="1600" b="1" i="1" dirty="0" err="1" smtClean="0">
                        <a:latin typeface="Cambria Math" panose="02040503050406030204" pitchFamily="18" charset="0"/>
                      </a:rPr>
                      <m:t>𝒕𝑹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상의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ring)</a:t>
                </a:r>
              </a:p>
              <a:p>
                <a:pPr lvl="2">
                  <a:lnSpc>
                    <a:spcPct val="120000"/>
                  </a:lnSpc>
                </a:pP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ciphertext ring :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sz="1600" b="1" i="1" dirty="0" err="1" smtClean="0">
                        <a:latin typeface="Cambria Math" panose="02040503050406030204" pitchFamily="18" charset="0"/>
                      </a:rPr>
                      <m:t>𝒒𝑹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상의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ring,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2"/>
                <a:endParaRPr kumimoji="1" lang="en-US" altLang="ko-KR" sz="1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Key generation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𝑺𝑲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 </a:t>
                </a:r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가우시안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분포에서 선택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kumimoji="1" lang="ko-KR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kumimoji="1" lang="ko-KR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과 같이 매우 작은 값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𝑷𝑲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같이 두 파트로 구성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𝑬𝑲</m:t>
                    </m:r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(=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𝑹𝑲</m:t>
                    </m:r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: Evaluation key (=Relinearization key),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𝐸𝐾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𝐸𝐾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과 같이 두 파트로 구성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16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BGV – Encryption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Encryption (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𝑷𝑲</m:t>
                    </m:r>
                  </m:oMath>
                </a14:m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사용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암호화 하고자 하는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ko-KR" altLang="en-US" sz="16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R" sz="1600" i="1" dirty="0" err="1" smtClean="0">
                        <a:latin typeface="Cambria Math" panose="02040503050406030204" pitchFamily="18" charset="0"/>
                      </a:rPr>
                      <m:t>𝑡𝑅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매핑하여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얻음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아래 그림의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payload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해당하며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라는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modulus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범위 내에 포함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다항식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ring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형태로 표현되며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 계수가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mod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상에서 표현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암호문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얻음</a:t>
                </a:r>
                <a:endParaRPr kumimoji="1" lang="en-US" altLang="ko-KR" sz="16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𝑡𝑒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ko-KR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ko-KR" alt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𝑡𝑒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;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하나의 암호문은 두 파트로 구성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ko-KR" sz="1600" b="1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sz="1600" b="1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en-US" altLang="ko-KR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메시지가 </a:t>
                </a:r>
                <a:r>
                  <a:rPr kumimoji="1" lang="ko-KR" altLang="en-US" sz="1600" b="1" dirty="0" err="1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임베딩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된 상태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ko-KR" sz="1600" b="1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6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복호화 과정에서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메시지를 가린 부분을 제외하기 위한 값들로 구성</a:t>
                </a:r>
                <a:endParaRPr kumimoji="1" lang="en-US" altLang="ko-KR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곱해진 값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𝑡𝑒</m:t>
                    </m:r>
                    <m:r>
                      <a:rPr kumimoji="1" lang="en-US" altLang="ko-KR" sz="1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𝑡𝑒</m:t>
                    </m:r>
                    <m:r>
                      <a:rPr kumimoji="1" lang="en-US" altLang="ko-KR" sz="1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 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payload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다음 범위에 위치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kumimoji="1" lang="ko-KR" altLang="en-US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나머지 범위는 동형 연산을 수행하면서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에러가 증가할 수 있는 범위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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noise budget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  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 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해당 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범위를 초과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할 경우</a:t>
                </a:r>
                <a:r>
                  <a:rPr kumimoji="1" lang="en-US" altLang="ko-KR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16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refresh</a:t>
                </a:r>
                <a:r>
                  <a:rPr kumimoji="1" lang="ko-KR" altLang="en-US" sz="1600" b="1" dirty="0" err="1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 통해 줄여줘야 함</a:t>
                </a:r>
                <a:endPara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B22478B3-F716-8189-C407-0E1D4EFC0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953179"/>
                  </p:ext>
                </p:extLst>
              </p:nvPr>
            </p:nvGraphicFramePr>
            <p:xfrm>
              <a:off x="2875211" y="5658963"/>
              <a:ext cx="64636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81227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643180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1039247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1" lang="ko-KR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B22478B3-F716-8189-C407-0E1D4EFC0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953179"/>
                  </p:ext>
                </p:extLst>
              </p:nvPr>
            </p:nvGraphicFramePr>
            <p:xfrm>
              <a:off x="2875211" y="5658963"/>
              <a:ext cx="64636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81227">
                      <a:extLst>
                        <a:ext uri="{9D8B030D-6E8A-4147-A177-3AD203B41FA5}">
                          <a16:colId xmlns:a16="http://schemas.microsoft.com/office/drawing/2014/main" val="3722407605"/>
                        </a:ext>
                      </a:extLst>
                    </a:gridCol>
                    <a:gridCol w="643180">
                      <a:extLst>
                        <a:ext uri="{9D8B030D-6E8A-4147-A177-3AD203B41FA5}">
                          <a16:colId xmlns:a16="http://schemas.microsoft.com/office/drawing/2014/main" val="1623062210"/>
                        </a:ext>
                      </a:extLst>
                    </a:gridCol>
                    <a:gridCol w="1039247">
                      <a:extLst>
                        <a:ext uri="{9D8B030D-6E8A-4147-A177-3AD203B41FA5}">
                          <a16:colId xmlns:a16="http://schemas.microsoft.com/office/drawing/2014/main" val="884002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Noise budget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Georgia" panose="02040502050405020303" pitchFamily="18" charset="0"/>
                            </a:rPr>
                            <a:t>e</a:t>
                          </a:r>
                          <a:endParaRPr lang="ko-KR" altLang="en-US" sz="1600" dirty="0">
                            <a:latin typeface="Georgia" panose="02040502050405020303" pitchFamily="18" charset="0"/>
                          </a:endParaRPr>
                        </a:p>
                      </a:txBody>
                      <a:tcPr>
                        <a:solidFill>
                          <a:srgbClr val="E9DA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523171" t="-3333" r="-1220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6611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68A5D7-F5B2-0D31-8A8F-F85180DF4380}"/>
              </a:ext>
            </a:extLst>
          </p:cNvPr>
          <p:cNvSpPr txBox="1"/>
          <p:nvPr/>
        </p:nvSpPr>
        <p:spPr>
          <a:xfrm>
            <a:off x="8361612" y="5283824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payload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68A6-2B1B-3CAF-2D32-5ADF1C8AC002}"/>
              </a:ext>
            </a:extLst>
          </p:cNvPr>
          <p:cNvSpPr txBox="1"/>
          <p:nvPr/>
        </p:nvSpPr>
        <p:spPr>
          <a:xfrm>
            <a:off x="7529870" y="5283824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noise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4162B-ABE7-CAB9-6E0F-32778E2DE069}"/>
              </a:ext>
            </a:extLst>
          </p:cNvPr>
          <p:cNvSpPr txBox="1"/>
          <p:nvPr/>
        </p:nvSpPr>
        <p:spPr>
          <a:xfrm>
            <a:off x="2405325" y="5283824"/>
            <a:ext cx="9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Georgia" panose="02040502050405020303" pitchFamily="18" charset="0"/>
              </a:rPr>
              <a:t>MSB</a:t>
            </a:r>
            <a:endParaRPr kumimoji="1" lang="ko-KR" altLang="en-US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03FD-1491-E211-FEC7-E4A62F959EB2}"/>
                  </a:ext>
                </a:extLst>
              </p:cNvPr>
              <p:cNvSpPr txBox="1"/>
              <p:nvPr/>
            </p:nvSpPr>
            <p:spPr>
              <a:xfrm>
                <a:off x="8392608" y="6124298"/>
                <a:ext cx="906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03FD-1491-E211-FEC7-E4A62F95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608" y="6124298"/>
                <a:ext cx="9066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AFB43-D894-C3C3-340A-10EBA3ECE4CB}"/>
                  </a:ext>
                </a:extLst>
              </p:cNvPr>
              <p:cNvSpPr txBox="1"/>
              <p:nvPr/>
            </p:nvSpPr>
            <p:spPr>
              <a:xfrm>
                <a:off x="5670071" y="6481964"/>
                <a:ext cx="9066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ko-KR" alt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5AFB43-D894-C3C3-340A-10EBA3ECE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71" y="6481964"/>
                <a:ext cx="90665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CB57741C-001C-615A-7A5D-94710EDB89A1}"/>
              </a:ext>
            </a:extLst>
          </p:cNvPr>
          <p:cNvSpPr/>
          <p:nvPr/>
        </p:nvSpPr>
        <p:spPr>
          <a:xfrm rot="16200000">
            <a:off x="8716890" y="5612530"/>
            <a:ext cx="193664" cy="10282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4961F7DA-1EAA-EE78-1668-EF782B119727}"/>
              </a:ext>
            </a:extLst>
          </p:cNvPr>
          <p:cNvSpPr/>
          <p:nvPr/>
        </p:nvSpPr>
        <p:spPr>
          <a:xfrm rot="16200000">
            <a:off x="5999168" y="3192978"/>
            <a:ext cx="193664" cy="646365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9D7A5-910F-F531-18ED-BB963851EAB0}"/>
                  </a:ext>
                </a:extLst>
              </p:cNvPr>
              <p:cNvSpPr txBox="1"/>
              <p:nvPr/>
            </p:nvSpPr>
            <p:spPr>
              <a:xfrm>
                <a:off x="2185535" y="5660470"/>
                <a:ext cx="550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9D7A5-910F-F531-18ED-BB963851E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35" y="5660470"/>
                <a:ext cx="5501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24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1B5D-ED98-89FB-9FDD-75920122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BGV – Decryption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Decryption</a:t>
                </a: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𝑺𝑲</m:t>
                    </m:r>
                    <m:r>
                      <a:rPr kumimoji="1" lang="ko-KR" altLang="en-US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ko-KR" sz="1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</a:t>
                </a:r>
                <a:r>
                  <a:rPr kumimoji="1" lang="en-US" altLang="ko-KR" sz="18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kumimoji="1" lang="ko-KR" altLang="en-US" sz="16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계산</a:t>
                </a:r>
                <a:br>
                  <a:rPr kumimoji="1" lang="en-US" altLang="ko-KR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ko-KR" sz="16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ko-KR" sz="16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1" lang="en-US" altLang="ko-KR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𝑡𝑒</m:t>
                        </m:r>
                        <m:r>
                          <a:rPr kumimoji="1" lang="en-US" altLang="ko-KR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  <m:r>
                              <a:rPr kumimoji="1" lang="en-US" altLang="ko-KR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sz="1600" i="1" dirty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  <m:r>
                              <a:rPr kumimoji="1" lang="en-US" altLang="ko-KR" sz="1600" i="1" baseline="-25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ko-K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kumimoji="1" lang="en-US" altLang="ko-KR" sz="1600" i="1" dirty="0">
                    <a:latin typeface="Cambria Math" panose="02040503050406030204" pitchFamily="18" charset="0"/>
                    <a:ea typeface="NanumGothic" panose="020D0604000000000000" pitchFamily="34" charset="-127"/>
                    <a:sym typeface="Wingdings" pitchFamily="2" charset="2"/>
                  </a:rPr>
                  <a:t>      </a:t>
                </a: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해당 수식을 계산하면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𝒆𝒖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kumimoji="1" lang="en-US" altLang="ko-KR" sz="1600" b="1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kumimoji="1" lang="en-US" altLang="ko-KR" sz="1600" b="1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2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</a:p>
              <a:p>
                <a:pPr lvl="1"/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 </m:t>
                    </m:r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kumimoji="1" lang="en-US" altLang="ko-KR" sz="16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kumimoji="1" lang="en-US" altLang="ko-KR" sz="1600" b="1" i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의 배수는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이 되므로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에러 값들은 소거</a:t>
                </a:r>
                <a:endParaRPr kumimoji="1" lang="en-US" altLang="ko-KR" sz="16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  <a:sym typeface="Wingdings" pitchFamily="2" charset="2"/>
                  </a:rPr>
                  <a:t>따라서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r>
                  <a:rPr kumimoji="1" lang="ko-KR" altLang="en-US" sz="16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을 구할 수 있음</a:t>
                </a:r>
                <a:endParaRPr kumimoji="1"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BE85F16-7A5D-70FF-27AB-E3DD672D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337848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10363</TotalTime>
  <Words>2519</Words>
  <Application>Microsoft Macintosh PowerPoint</Application>
  <PresentationFormat>와이드스크린</PresentationFormat>
  <Paragraphs>532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Georgia</vt:lpstr>
      <vt:lpstr>Times New Roman</vt:lpstr>
      <vt:lpstr>BM JUA OTF</vt:lpstr>
      <vt:lpstr>Cambria Math</vt:lpstr>
      <vt:lpstr>맑은 고딕</vt:lpstr>
      <vt:lpstr>NanumGothic</vt:lpstr>
      <vt:lpstr>제목 테마</vt:lpstr>
      <vt:lpstr>동형암호 (블록체인)</vt:lpstr>
      <vt:lpstr>동형암호</vt:lpstr>
      <vt:lpstr>동형암호 유형</vt:lpstr>
      <vt:lpstr>동형암호 주요 스킴</vt:lpstr>
      <vt:lpstr>LWE 기반 동형암호 스킴</vt:lpstr>
      <vt:lpstr>Brakerski-Gentry-Vaikuntanathan (BGV)  </vt:lpstr>
      <vt:lpstr>BGV – Parameter and Key generation</vt:lpstr>
      <vt:lpstr>BGV – Encryption</vt:lpstr>
      <vt:lpstr>BGV – Decryption</vt:lpstr>
      <vt:lpstr>BGV – Evaluation</vt:lpstr>
      <vt:lpstr>BGV – Refresh</vt:lpstr>
      <vt:lpstr>Brakerski/Fan-Vercauteren (BFV)</vt:lpstr>
      <vt:lpstr>Cheon-Kim-Kim-Song (CKKS)</vt:lpstr>
      <vt:lpstr>동형암호 오픈소스 라이브러리 종류</vt:lpstr>
      <vt:lpstr>Microsoft SEAL</vt:lpstr>
      <vt:lpstr>Microsoft SEAL – BGV 예제</vt:lpstr>
      <vt:lpstr>Microsoft SEAL – BGV 예제</vt:lpstr>
      <vt:lpstr>Microsoft SEAL – BGV 예제</vt:lpstr>
      <vt:lpstr>Microsoft SEAL – BGV 예제</vt:lpstr>
      <vt:lpstr>Microsoft SEAL – CKKS 예제</vt:lpstr>
      <vt:lpstr>연구 사례 1</vt:lpstr>
      <vt:lpstr>연구 사례 2 </vt:lpstr>
      <vt:lpstr>연구 사례 3</vt:lpstr>
      <vt:lpstr>연구사례 종합 (?)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347</cp:revision>
  <dcterms:created xsi:type="dcterms:W3CDTF">2019-03-05T04:29:07Z</dcterms:created>
  <dcterms:modified xsi:type="dcterms:W3CDTF">2022-12-20T10:00:21Z</dcterms:modified>
</cp:coreProperties>
</file>